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80"/>
    <a:srgbClr val="FF0000"/>
    <a:srgbClr val="0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9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66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94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0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8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36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822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8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7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D7E35-A15E-404E-86FC-A5746E8CB6F9}" type="datetimeFigureOut">
              <a:rPr lang="en-US" smtClean="0"/>
              <a:t>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4BB99-D7A4-E949-A145-1A841B025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2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idshealth.org/en/kids/csmovie.html#catmovie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4498" y="1060993"/>
            <a:ext cx="6025702" cy="1143000"/>
          </a:xfrm>
          <a:solidFill>
            <a:srgbClr val="004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Circulatory System</a:t>
            </a:r>
          </a:p>
        </p:txBody>
      </p:sp>
      <p:pic>
        <p:nvPicPr>
          <p:cNvPr id="4" name="Graphic 3" descr="Heart with pulse">
            <a:extLst>
              <a:ext uri="{FF2B5EF4-FFF2-40B4-BE49-F238E27FC236}">
                <a16:creationId xmlns:a16="http://schemas.microsoft.com/office/drawing/2014/main" id="{131EE31D-95D7-48D7-AF5A-3478D7355F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1216" y="1772817"/>
            <a:ext cx="5085183" cy="508518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C689624-50DD-4E2F-B762-574D6596F806}"/>
              </a:ext>
            </a:extLst>
          </p:cNvPr>
          <p:cNvSpPr txBox="1"/>
          <p:nvPr/>
        </p:nvSpPr>
        <p:spPr>
          <a:xfrm>
            <a:off x="5159829" y="5355771"/>
            <a:ext cx="3984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Link to video: </a:t>
            </a:r>
            <a:r>
              <a:rPr lang="en-US" u="sng" dirty="0">
                <a:hlinkClick r:id="rId4"/>
              </a:rPr>
              <a:t>https://kidshealth.org/en/kids/csmovie.html#catmovies</a:t>
            </a:r>
            <a:r>
              <a:rPr lang="en-US" dirty="0"/>
              <a:t> </a:t>
            </a:r>
            <a:br>
              <a:rPr lang="en-US" dirty="0"/>
            </a:b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424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344" y="274638"/>
            <a:ext cx="2846248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/>
              <a:t>Heart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2352"/>
            <a:ext cx="3629608" cy="445781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Aorta</a:t>
            </a:r>
          </a:p>
          <a:p>
            <a:r>
              <a:rPr lang="en-US" sz="4000" dirty="0">
                <a:solidFill>
                  <a:schemeClr val="bg1"/>
                </a:solidFill>
              </a:rPr>
              <a:t>Valves</a:t>
            </a:r>
          </a:p>
          <a:p>
            <a:r>
              <a:rPr lang="en-US" sz="4000" dirty="0">
                <a:solidFill>
                  <a:schemeClr val="bg1"/>
                </a:solidFill>
              </a:rPr>
              <a:t>Ventricle (R+L)</a:t>
            </a:r>
          </a:p>
          <a:p>
            <a:r>
              <a:rPr lang="en-US" sz="4000" dirty="0">
                <a:solidFill>
                  <a:schemeClr val="bg1"/>
                </a:solidFill>
              </a:rPr>
              <a:t>Atrium (R+L)</a:t>
            </a:r>
          </a:p>
          <a:p>
            <a:r>
              <a:rPr lang="en-US" sz="4000" dirty="0">
                <a:solidFill>
                  <a:schemeClr val="bg1"/>
                </a:solidFill>
              </a:rPr>
              <a:t>Vena cava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2E7D85-CA4F-40ED-B945-C89EEE343EBA}"/>
              </a:ext>
            </a:extLst>
          </p:cNvPr>
          <p:cNvSpPr/>
          <p:nvPr/>
        </p:nvSpPr>
        <p:spPr>
          <a:xfrm>
            <a:off x="3606005" y="6383307"/>
            <a:ext cx="5271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https://en.wikipedia.org/wiki/Human_body#/media/File:Diagram_of_the_human_heart_(cropped).svg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161AF60-F860-423F-A15F-914EA5E51E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691" y="1259017"/>
            <a:ext cx="5337110" cy="5243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71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6154" y="274638"/>
            <a:ext cx="3628684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Parts of Blood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7396" y="2528596"/>
            <a:ext cx="4329404" cy="3801691"/>
          </a:xfrm>
        </p:spPr>
        <p:txBody>
          <a:bodyPr>
            <a:normAutofit lnSpcReduction="10000"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Plasma</a:t>
            </a:r>
          </a:p>
          <a:p>
            <a:r>
              <a:rPr lang="en-US" sz="4400" dirty="0">
                <a:solidFill>
                  <a:srgbClr val="FFFFFF"/>
                </a:solidFill>
              </a:rPr>
              <a:t>Red blood cells</a:t>
            </a:r>
          </a:p>
          <a:p>
            <a:r>
              <a:rPr lang="en-US" sz="4400" dirty="0">
                <a:solidFill>
                  <a:srgbClr val="FFFFFF"/>
                </a:solidFill>
              </a:rPr>
              <a:t>White blood cells</a:t>
            </a:r>
          </a:p>
          <a:p>
            <a:r>
              <a:rPr lang="en-US" sz="4400" dirty="0">
                <a:solidFill>
                  <a:srgbClr val="FFFFFF"/>
                </a:solidFill>
              </a:rPr>
              <a:t>Platelets </a:t>
            </a:r>
          </a:p>
        </p:txBody>
      </p:sp>
      <p:pic>
        <p:nvPicPr>
          <p:cNvPr id="5" name="Graphic 4" descr="Heart organ">
            <a:extLst>
              <a:ext uri="{FF2B5EF4-FFF2-40B4-BE49-F238E27FC236}">
                <a16:creationId xmlns:a16="http://schemas.microsoft.com/office/drawing/2014/main" id="{E839CBF4-1479-4546-9DDF-1D81215CD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71587" y="1417638"/>
            <a:ext cx="4395718" cy="43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9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9117" y="274638"/>
            <a:ext cx="3107062" cy="1143000"/>
          </a:xfrm>
          <a:ln w="41275">
            <a:solidFill>
              <a:srgbClr val="0000FF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Vessels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087" y="1952690"/>
            <a:ext cx="3717913" cy="3449734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Arteries</a:t>
            </a:r>
          </a:p>
          <a:p>
            <a:r>
              <a:rPr lang="en-US" sz="5400" dirty="0">
                <a:solidFill>
                  <a:srgbClr val="FFFFFF"/>
                </a:solidFill>
              </a:rPr>
              <a:t>Veins</a:t>
            </a:r>
          </a:p>
          <a:p>
            <a:r>
              <a:rPr lang="en-US" sz="5400" dirty="0">
                <a:solidFill>
                  <a:srgbClr val="FFFFFF"/>
                </a:solidFill>
              </a:rPr>
              <a:t>Capillaries </a:t>
            </a:r>
          </a:p>
        </p:txBody>
      </p:sp>
      <p:pic>
        <p:nvPicPr>
          <p:cNvPr id="6" name="Graphic 5" descr="Heart organ">
            <a:extLst>
              <a:ext uri="{FF2B5EF4-FFF2-40B4-BE49-F238E27FC236}">
                <a16:creationId xmlns:a16="http://schemas.microsoft.com/office/drawing/2014/main" id="{BDB53DA4-8CC0-48D0-BAA4-D5BF646CA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19074" y="1595535"/>
            <a:ext cx="4395718" cy="43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787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93067" cy="1143000"/>
          </a:xfrm>
          <a:ln w="44450"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More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33" y="1945170"/>
            <a:ext cx="4080933" cy="2967660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</a:rPr>
              <a:t>Heart rate</a:t>
            </a:r>
          </a:p>
          <a:p>
            <a:r>
              <a:rPr lang="en-US" sz="4400" dirty="0">
                <a:solidFill>
                  <a:srgbClr val="FFFFFF"/>
                </a:solidFill>
              </a:rPr>
              <a:t>Pulse </a:t>
            </a:r>
          </a:p>
          <a:p>
            <a:r>
              <a:rPr lang="en-US" sz="4400" dirty="0">
                <a:solidFill>
                  <a:srgbClr val="FFFFFF"/>
                </a:solidFill>
              </a:rPr>
              <a:t>Blood pressure</a:t>
            </a:r>
          </a:p>
        </p:txBody>
      </p:sp>
      <p:pic>
        <p:nvPicPr>
          <p:cNvPr id="5" name="Graphic 4" descr="Stethoscope">
            <a:extLst>
              <a:ext uri="{FF2B5EF4-FFF2-40B4-BE49-F238E27FC236}">
                <a16:creationId xmlns:a16="http://schemas.microsoft.com/office/drawing/2014/main" id="{81C16174-713E-4570-BC7E-8AB6A26062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99535" y="1781622"/>
            <a:ext cx="3564294" cy="356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76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434" y="2155136"/>
            <a:ext cx="4593476" cy="4525963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Say “No” to tobacco</a:t>
            </a:r>
          </a:p>
          <a:p>
            <a:r>
              <a:rPr lang="en-US" dirty="0">
                <a:solidFill>
                  <a:srgbClr val="FFFFFF"/>
                </a:solidFill>
              </a:rPr>
              <a:t>Eat foods low in fat and sugar</a:t>
            </a:r>
          </a:p>
          <a:p>
            <a:r>
              <a:rPr lang="en-US" dirty="0">
                <a:solidFill>
                  <a:srgbClr val="FFFFFF"/>
                </a:solidFill>
              </a:rPr>
              <a:t>Get 60 minutes of exercise daily</a:t>
            </a:r>
          </a:p>
          <a:p>
            <a:r>
              <a:rPr lang="en-US" dirty="0">
                <a:solidFill>
                  <a:srgbClr val="FFFFFF"/>
                </a:solidFill>
              </a:rPr>
              <a:t>Maintain healthy weight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01" y="387539"/>
            <a:ext cx="6414408" cy="1143000"/>
          </a:xfrm>
          <a:ln w="4445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/>
              <a:t>How to Be Heart Healthy</a:t>
            </a:r>
          </a:p>
        </p:txBody>
      </p:sp>
      <p:pic>
        <p:nvPicPr>
          <p:cNvPr id="5" name="Graphic 4" descr="Swimming">
            <a:extLst>
              <a:ext uri="{FF2B5EF4-FFF2-40B4-BE49-F238E27FC236}">
                <a16:creationId xmlns:a16="http://schemas.microsoft.com/office/drawing/2014/main" id="{77E8D61D-CE77-40C7-BAF3-87AC658A63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79910" y="2617235"/>
            <a:ext cx="4152123" cy="415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906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A46C15418DE74CA8ED88FD0FBD0565" ma:contentTypeVersion="35" ma:contentTypeDescription="Create a new document." ma:contentTypeScope="" ma:versionID="dcc135deef2942a3a7e3637ac156e8e0">
  <xsd:schema xmlns:xsd="http://www.w3.org/2001/XMLSchema" xmlns:xs="http://www.w3.org/2001/XMLSchema" xmlns:p="http://schemas.microsoft.com/office/2006/metadata/properties" xmlns:ns2="71fd53a8-7e16-456b-b407-4e8a8765fb72" xmlns:ns3="0ae8d83d-79c7-4d48-9247-0884335b5ad1" targetNamespace="http://schemas.microsoft.com/office/2006/metadata/properties" ma:root="true" ma:fieldsID="5ca83bb93bc00d0bd23f4db524746609" ns2:_="" ns3:_="">
    <xsd:import namespace="71fd53a8-7e16-456b-b407-4e8a8765fb72"/>
    <xsd:import namespace="0ae8d83d-79c7-4d48-9247-0884335b5ad1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Leaders" minOccurs="0"/>
                <xsd:element ref="ns2:Members" minOccurs="0"/>
                <xsd:element ref="ns2:Member_Groups" minOccurs="0"/>
                <xsd:element ref="ns2:Distribution_Groups" minOccurs="0"/>
                <xsd:element ref="ns2:LMS_Mappings" minOccurs="0"/>
                <xsd:element ref="ns2:Invited_Leaders" minOccurs="0"/>
                <xsd:element ref="ns2:Invited_Members" minOccurs="0"/>
                <xsd:element ref="ns2:Self_Registration_Enabled" minOccurs="0"/>
                <xsd:element ref="ns2:Has_Leaders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fd53a8-7e16-456b-b407-4e8a8765fb72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1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1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1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22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23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25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3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33" nillable="true" ma:displayName="Tags" ma:internalName="MediaServiceAutoTags" ma:readOnly="true">
      <xsd:simpleType>
        <xsd:restriction base="dms:Text"/>
      </xsd:simpleType>
    </xsd:element>
    <xsd:element name="MediaServiceOCR" ma:index="3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da0cd38b-47d1-479b-a863-216ca283e7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e8d83d-79c7-4d48-9247-0884335b5ad1" elementFormDefault="qualified">
    <xsd:import namespace="http://schemas.microsoft.com/office/2006/documentManagement/types"/>
    <xsd:import namespace="http://schemas.microsoft.com/office/infopath/2007/PartnerControls"/>
    <xsd:element name="SharedWithUsers" ma:index="3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42" nillable="true" ma:displayName="Taxonomy Catch All Column" ma:hidden="true" ma:list="{e79d7782-3a27-4c7e-b0fd-a64847a2f19a}" ma:internalName="TaxCatchAll" ma:showField="CatchAllData" ma:web="0ae8d83d-79c7-4d48-9247-0884335b5a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eaders xmlns="71fd53a8-7e16-456b-b407-4e8a8765fb72">
      <UserInfo>
        <DisplayName/>
        <AccountId xsi:nil="true"/>
        <AccountType/>
      </UserInfo>
    </Leaders>
    <Templates xmlns="71fd53a8-7e16-456b-b407-4e8a8765fb72" xsi:nil="true"/>
    <Members xmlns="71fd53a8-7e16-456b-b407-4e8a8765fb72">
      <UserInfo>
        <DisplayName/>
        <AccountId xsi:nil="true"/>
        <AccountType/>
      </UserInfo>
    </Members>
    <DefaultSectionNames xmlns="71fd53a8-7e16-456b-b407-4e8a8765fb72" xsi:nil="true"/>
    <Invited_Leaders xmlns="71fd53a8-7e16-456b-b407-4e8a8765fb72" xsi:nil="true"/>
    <IsNotebookLocked xmlns="71fd53a8-7e16-456b-b407-4e8a8765fb72" xsi:nil="true"/>
    <Distribution_Groups xmlns="71fd53a8-7e16-456b-b407-4e8a8765fb72" xsi:nil="true"/>
    <Member_Groups xmlns="71fd53a8-7e16-456b-b407-4e8a8765fb72">
      <UserInfo>
        <DisplayName/>
        <AccountId xsi:nil="true"/>
        <AccountType/>
      </UserInfo>
    </Member_Groups>
    <Self_Registration_Enabled xmlns="71fd53a8-7e16-456b-b407-4e8a8765fb72" xsi:nil="true"/>
    <Invited_Members xmlns="71fd53a8-7e16-456b-b407-4e8a8765fb72" xsi:nil="true"/>
    <TeamsChannelId xmlns="71fd53a8-7e16-456b-b407-4e8a8765fb72" xsi:nil="true"/>
    <NotebookType xmlns="71fd53a8-7e16-456b-b407-4e8a8765fb72" xsi:nil="true"/>
    <CultureName xmlns="71fd53a8-7e16-456b-b407-4e8a8765fb72" xsi:nil="true"/>
    <Is_Collaboration_Space_Locked xmlns="71fd53a8-7e16-456b-b407-4e8a8765fb72" xsi:nil="true"/>
    <AppVersion xmlns="71fd53a8-7e16-456b-b407-4e8a8765fb72" xsi:nil="true"/>
    <LMS_Mappings xmlns="71fd53a8-7e16-456b-b407-4e8a8765fb72" xsi:nil="true"/>
    <FolderType xmlns="71fd53a8-7e16-456b-b407-4e8a8765fb72" xsi:nil="true"/>
    <Owner xmlns="71fd53a8-7e16-456b-b407-4e8a8765fb72">
      <UserInfo>
        <DisplayName/>
        <AccountId xsi:nil="true"/>
        <AccountType/>
      </UserInfo>
    </Owner>
    <Math_Settings xmlns="71fd53a8-7e16-456b-b407-4e8a8765fb72" xsi:nil="true"/>
    <Has_Leaders_Only_SectionGroup xmlns="71fd53a8-7e16-456b-b407-4e8a8765fb72" xsi:nil="true"/>
    <TaxCatchAll xmlns="0ae8d83d-79c7-4d48-9247-0884335b5ad1" xsi:nil="true"/>
    <lcf76f155ced4ddcb4097134ff3c332f xmlns="71fd53a8-7e16-456b-b407-4e8a8765fb7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7DED225-3EE4-484C-B37E-DAD9CBA48505}"/>
</file>

<file path=customXml/itemProps2.xml><?xml version="1.0" encoding="utf-8"?>
<ds:datastoreItem xmlns:ds="http://schemas.openxmlformats.org/officeDocument/2006/customXml" ds:itemID="{1C1B3017-0604-4762-84BF-CA5F7A6E17B0}"/>
</file>

<file path=customXml/itemProps3.xml><?xml version="1.0" encoding="utf-8"?>
<ds:datastoreItem xmlns:ds="http://schemas.openxmlformats.org/officeDocument/2006/customXml" ds:itemID="{0B448894-B5AB-411E-9B79-144CC7973C98}"/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122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Circulatory System</vt:lpstr>
      <vt:lpstr>Heart Parts</vt:lpstr>
      <vt:lpstr>Parts of Blood</vt:lpstr>
      <vt:lpstr>Vessels</vt:lpstr>
      <vt:lpstr>More Terms</vt:lpstr>
      <vt:lpstr>How to Be Heart Healthy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Mitchell, Terri</cp:lastModifiedBy>
  <cp:revision>16</cp:revision>
  <dcterms:created xsi:type="dcterms:W3CDTF">2013-08-31T21:09:06Z</dcterms:created>
  <dcterms:modified xsi:type="dcterms:W3CDTF">2022-01-09T19:45:09Z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0x01010089A46C15418DE74CA8ED88FD0FBD0565</vt:lpwstr>
  </property>
</Properties>
</file>