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C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5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9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7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8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BBDEF-66F8-014B-B1A7-3F7E19E9363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CDEB-2CFF-DE48-8D85-ED06D4A5A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726705"/>
            <a:ext cx="5290457" cy="2165785"/>
          </a:xfr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Getting Your ZZZZZs with Ease</a:t>
            </a:r>
          </a:p>
        </p:txBody>
      </p:sp>
      <p:pic>
        <p:nvPicPr>
          <p:cNvPr id="3" name="Picture 2" descr="https://openclipart.org/image/800px/22414">
            <a:extLst>
              <a:ext uri="{FF2B5EF4-FFF2-40B4-BE49-F238E27FC236}">
                <a16:creationId xmlns:a16="http://schemas.microsoft.com/office/drawing/2014/main" id="{AA991098-E4C1-4869-BB34-AB50DCD83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123" y="897488"/>
            <a:ext cx="4841454" cy="541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8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0" y="274638"/>
            <a:ext cx="7355509" cy="1143000"/>
          </a:xfr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What’s Going on During Sleep?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99" y="1986722"/>
            <a:ext cx="5187554" cy="4525963"/>
          </a:xfrm>
        </p:spPr>
        <p:txBody>
          <a:bodyPr/>
          <a:lstStyle/>
          <a:p>
            <a:r>
              <a:rPr lang="en-US" sz="4000" dirty="0"/>
              <a:t>You are taking a break</a:t>
            </a:r>
          </a:p>
          <a:p>
            <a:r>
              <a:rPr lang="en-US" sz="4000" dirty="0"/>
              <a:t>Brain is sorting and storing information</a:t>
            </a:r>
          </a:p>
          <a:p>
            <a:r>
              <a:rPr lang="en-US" sz="4000" dirty="0"/>
              <a:t>Brain is solving problems</a:t>
            </a:r>
          </a:p>
          <a:p>
            <a:r>
              <a:rPr lang="en-US" sz="4000" dirty="0"/>
              <a:t>Body is growing</a:t>
            </a:r>
          </a:p>
          <a:p>
            <a:endParaRPr lang="en-US" dirty="0"/>
          </a:p>
        </p:txBody>
      </p:sp>
      <p:pic>
        <p:nvPicPr>
          <p:cNvPr id="2050" name="Picture 2" descr="https://openclipart.org/image/800px/289051">
            <a:extLst>
              <a:ext uri="{FF2B5EF4-FFF2-40B4-BE49-F238E27FC236}">
                <a16:creationId xmlns:a16="http://schemas.microsoft.com/office/drawing/2014/main" id="{093E977B-4318-40FE-BEED-9A51CF865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36" y="1735257"/>
            <a:ext cx="4394718" cy="484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3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penclipart.org/image/800px/171342">
            <a:extLst>
              <a:ext uri="{FF2B5EF4-FFF2-40B4-BE49-F238E27FC236}">
                <a16:creationId xmlns:a16="http://schemas.microsoft.com/office/drawing/2014/main" id="{B538335F-70F1-46DA-922C-D812DB9879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11"/>
          <a:stretch/>
        </p:blipFill>
        <p:spPr bwMode="auto">
          <a:xfrm>
            <a:off x="3237722" y="1670230"/>
            <a:ext cx="5906278" cy="511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608" y="274638"/>
            <a:ext cx="6548783" cy="1143000"/>
          </a:xfr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Much Sleep Do I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61" y="1829814"/>
            <a:ext cx="4563796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graders need 9 to 10 hours each night</a:t>
            </a:r>
          </a:p>
          <a:p>
            <a:r>
              <a:rPr lang="en-US" dirty="0">
                <a:solidFill>
                  <a:schemeClr val="bg1"/>
                </a:solidFill>
              </a:rPr>
              <a:t>Younger students need more; teens need slightly less</a:t>
            </a:r>
          </a:p>
          <a:p>
            <a:r>
              <a:rPr lang="en-US" dirty="0">
                <a:solidFill>
                  <a:schemeClr val="bg1"/>
                </a:solidFill>
              </a:rPr>
              <a:t>Adults need 7-8 hours</a:t>
            </a:r>
          </a:p>
          <a:p>
            <a:r>
              <a:rPr lang="en-US" dirty="0">
                <a:solidFill>
                  <a:schemeClr val="bg1"/>
                </a:solidFill>
              </a:rPr>
              <a:t>Individuals vary </a:t>
            </a:r>
          </a:p>
        </p:txBody>
      </p:sp>
    </p:spTree>
    <p:extLst>
      <p:ext uri="{BB962C8B-B14F-4D97-AF65-F5344CB8AC3E}">
        <p14:creationId xmlns:p14="http://schemas.microsoft.com/office/powerpoint/2010/main" val="268739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3409" cy="1143000"/>
          </a:xfrm>
          <a:ln w="44450">
            <a:solidFill>
              <a:srgbClr val="66006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/>
              <a:t>Lack of sleep causes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08" y="1692276"/>
            <a:ext cx="5626746" cy="49879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Inability to pay attention</a:t>
            </a:r>
          </a:p>
          <a:p>
            <a:r>
              <a:rPr lang="en-US" dirty="0">
                <a:solidFill>
                  <a:srgbClr val="FFFFFF"/>
                </a:solidFill>
              </a:rPr>
              <a:t>Poorer grades</a:t>
            </a:r>
          </a:p>
          <a:p>
            <a:r>
              <a:rPr lang="en-US" dirty="0">
                <a:solidFill>
                  <a:srgbClr val="FFFFFF"/>
                </a:solidFill>
              </a:rPr>
              <a:t>Lower or inconsistent athletic performance</a:t>
            </a:r>
          </a:p>
          <a:p>
            <a:r>
              <a:rPr lang="en-US" dirty="0">
                <a:solidFill>
                  <a:srgbClr val="FFFFFF"/>
                </a:solidFill>
              </a:rPr>
              <a:t>Slow responses</a:t>
            </a:r>
          </a:p>
          <a:p>
            <a:r>
              <a:rPr lang="en-US" dirty="0">
                <a:solidFill>
                  <a:srgbClr val="FFFFFF"/>
                </a:solidFill>
              </a:rPr>
              <a:t>Dull concentration</a:t>
            </a:r>
          </a:p>
          <a:p>
            <a:r>
              <a:rPr lang="en-US" dirty="0">
                <a:solidFill>
                  <a:srgbClr val="FFFFFF"/>
                </a:solidFill>
              </a:rPr>
              <a:t>Increase in accidents</a:t>
            </a:r>
          </a:p>
          <a:p>
            <a:r>
              <a:rPr lang="en-US" dirty="0">
                <a:solidFill>
                  <a:srgbClr val="FFFFFF"/>
                </a:solidFill>
              </a:rPr>
              <a:t>Low energy</a:t>
            </a:r>
          </a:p>
          <a:p>
            <a:r>
              <a:rPr lang="en-US" dirty="0">
                <a:solidFill>
                  <a:srgbClr val="FFFFFF"/>
                </a:solidFill>
              </a:rPr>
              <a:t>Irritability</a:t>
            </a:r>
          </a:p>
          <a:p>
            <a:endParaRPr lang="en-US" dirty="0"/>
          </a:p>
        </p:txBody>
      </p:sp>
      <p:pic>
        <p:nvPicPr>
          <p:cNvPr id="4100" name="Picture 4" descr="https://openclipart.org/image/800px/284631">
            <a:extLst>
              <a:ext uri="{FF2B5EF4-FFF2-40B4-BE49-F238E27FC236}">
                <a16:creationId xmlns:a16="http://schemas.microsoft.com/office/drawing/2014/main" id="{B20DFDC9-71FF-44D2-ABE7-BCCBA8F37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54" y="274638"/>
            <a:ext cx="2650108" cy="65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86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08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How Do I Know if I Need More Sleep?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51" y="1800562"/>
            <a:ext cx="4525527" cy="4525963"/>
          </a:xfrm>
        </p:spPr>
        <p:txBody>
          <a:bodyPr/>
          <a:lstStyle/>
          <a:p>
            <a:r>
              <a:rPr lang="en-US" sz="3600" dirty="0"/>
              <a:t>Feeling groggy</a:t>
            </a:r>
          </a:p>
          <a:p>
            <a:r>
              <a:rPr lang="en-US" sz="3600" dirty="0"/>
              <a:t>Trouble waking up</a:t>
            </a:r>
          </a:p>
          <a:p>
            <a:r>
              <a:rPr lang="en-US" sz="3600" dirty="0"/>
              <a:t>Falling asleep while reading, watching TV, or in class</a:t>
            </a:r>
          </a:p>
          <a:p>
            <a:r>
              <a:rPr lang="en-US" sz="3600" dirty="0"/>
              <a:t>Yawning</a:t>
            </a:r>
            <a:endParaRPr lang="en-US" dirty="0"/>
          </a:p>
        </p:txBody>
      </p:sp>
      <p:pic>
        <p:nvPicPr>
          <p:cNvPr id="5122" name="Picture 2" descr="https://openclipart.org/image/800px/31153">
            <a:extLst>
              <a:ext uri="{FF2B5EF4-FFF2-40B4-BE49-F238E27FC236}">
                <a16:creationId xmlns:a16="http://schemas.microsoft.com/office/drawing/2014/main" id="{686BC567-6D02-4A55-9292-C9C41B59D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76025"/>
            <a:ext cx="4114800" cy="554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91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openclipart.org/image/800px/221430">
            <a:extLst>
              <a:ext uri="{FF2B5EF4-FFF2-40B4-BE49-F238E27FC236}">
                <a16:creationId xmlns:a16="http://schemas.microsoft.com/office/drawing/2014/main" id="{89BBF1A6-1028-47D4-AC68-5F7678E68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12" y="3396134"/>
            <a:ext cx="4416490" cy="33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64" y="274638"/>
            <a:ext cx="6692349" cy="1143000"/>
          </a:xfr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How Can I Get Better Sleep?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765423"/>
            <a:ext cx="5150498" cy="4525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Stay on a schedule</a:t>
            </a:r>
          </a:p>
          <a:p>
            <a:r>
              <a:rPr lang="en-US" dirty="0">
                <a:solidFill>
                  <a:srgbClr val="FFFFFF"/>
                </a:solidFill>
              </a:rPr>
              <a:t>Practice calming activities before bedtime</a:t>
            </a:r>
          </a:p>
          <a:p>
            <a:r>
              <a:rPr lang="en-US" dirty="0">
                <a:solidFill>
                  <a:srgbClr val="FFFFFF"/>
                </a:solidFill>
              </a:rPr>
              <a:t>Avoid caffeine</a:t>
            </a:r>
          </a:p>
          <a:p>
            <a:r>
              <a:rPr lang="en-US" dirty="0">
                <a:solidFill>
                  <a:srgbClr val="FFFFFF"/>
                </a:solidFill>
              </a:rPr>
              <a:t>Do not have a TV in your room</a:t>
            </a:r>
          </a:p>
          <a:p>
            <a:r>
              <a:rPr lang="en-US" dirty="0">
                <a:solidFill>
                  <a:srgbClr val="FFFFFF"/>
                </a:solidFill>
              </a:rPr>
              <a:t>Exercise earlier in the day, not just before bedtime</a:t>
            </a:r>
          </a:p>
          <a:p>
            <a:r>
              <a:rPr lang="en-US" dirty="0">
                <a:solidFill>
                  <a:srgbClr val="FFFFFF"/>
                </a:solidFill>
              </a:rPr>
              <a:t>Use your bed just for sleeping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24A43-B62E-4EFF-B5C9-99DDCC35F271}"/>
              </a:ext>
            </a:extLst>
          </p:cNvPr>
          <p:cNvSpPr txBox="1"/>
          <p:nvPr/>
        </p:nvSpPr>
        <p:spPr>
          <a:xfrm>
            <a:off x="289249" y="6466114"/>
            <a:ext cx="407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images: Openclipart.org</a:t>
            </a:r>
          </a:p>
        </p:txBody>
      </p:sp>
    </p:spTree>
    <p:extLst>
      <p:ext uri="{BB962C8B-B14F-4D97-AF65-F5344CB8AC3E}">
        <p14:creationId xmlns:p14="http://schemas.microsoft.com/office/powerpoint/2010/main" val="207668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4CBB0A-9B65-4C7E-8174-6AB4AB3F292C}"/>
</file>

<file path=customXml/itemProps2.xml><?xml version="1.0" encoding="utf-8"?>
<ds:datastoreItem xmlns:ds="http://schemas.openxmlformats.org/officeDocument/2006/customXml" ds:itemID="{91E43E60-5870-4251-B35C-24AC79C9BDA7}"/>
</file>

<file path=customXml/itemProps3.xml><?xml version="1.0" encoding="utf-8"?>
<ds:datastoreItem xmlns:ds="http://schemas.openxmlformats.org/officeDocument/2006/customXml" ds:itemID="{75A61229-1D9E-4F62-B146-8E1394CAA6C6}"/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Getting Your ZZZZZs with Ease</vt:lpstr>
      <vt:lpstr>What’s Going on During Sleep?</vt:lpstr>
      <vt:lpstr>How Much Sleep Do I Need?</vt:lpstr>
      <vt:lpstr>Lack of sleep causes . . .</vt:lpstr>
      <vt:lpstr>How Do I Know if I Need More Sleep?</vt:lpstr>
      <vt:lpstr>How Can I Get Better Sleep?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ZZZZZs with Ease</dc:title>
  <dc:creator>Microsoft Office User</dc:creator>
  <cp:lastModifiedBy>Mitchell, Terri</cp:lastModifiedBy>
  <cp:revision>17</cp:revision>
  <dcterms:created xsi:type="dcterms:W3CDTF">2013-05-27T14:20:02Z</dcterms:created>
  <dcterms:modified xsi:type="dcterms:W3CDTF">2022-01-09T18:34:29Z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