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6" r:id="rId9"/>
    <p:sldId id="262" r:id="rId10"/>
    <p:sldId id="265" r:id="rId11"/>
    <p:sldId id="267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80"/>
    <a:srgbClr val="008080"/>
    <a:srgbClr val="808000"/>
    <a:srgbClr val="008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68" autoAdjust="0"/>
  </p:normalViewPr>
  <p:slideViewPr>
    <p:cSldViewPr snapToGrid="0" snapToObjects="1">
      <p:cViewPr>
        <p:scale>
          <a:sx n="91" d="100"/>
          <a:sy n="91" d="100"/>
        </p:scale>
        <p:origin x="490" y="-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1904E-5209-4A6E-A788-7B7C45F702BA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49C52-6131-401F-8B3A-C7DBF371E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01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349C52-6131-401F-8B3A-C7DBF371E0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4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0730-EDDF-EE4A-B424-E161A3BA1347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4EA1-F998-4547-8DF1-1F53B6CEE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5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0730-EDDF-EE4A-B424-E161A3BA1347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4EA1-F998-4547-8DF1-1F53B6CEE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9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0730-EDDF-EE4A-B424-E161A3BA1347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4EA1-F998-4547-8DF1-1F53B6CEE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6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0730-EDDF-EE4A-B424-E161A3BA1347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4EA1-F998-4547-8DF1-1F53B6CEE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0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0730-EDDF-EE4A-B424-E161A3BA1347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4EA1-F998-4547-8DF1-1F53B6CEE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36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0730-EDDF-EE4A-B424-E161A3BA1347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4EA1-F998-4547-8DF1-1F53B6CEE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2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0730-EDDF-EE4A-B424-E161A3BA1347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4EA1-F998-4547-8DF1-1F53B6CEE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7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0730-EDDF-EE4A-B424-E161A3BA1347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4EA1-F998-4547-8DF1-1F53B6CEE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13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0730-EDDF-EE4A-B424-E161A3BA1347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4EA1-F998-4547-8DF1-1F53B6CEE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4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0730-EDDF-EE4A-B424-E161A3BA1347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4EA1-F998-4547-8DF1-1F53B6CEE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0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0730-EDDF-EE4A-B424-E161A3BA1347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4EA1-F998-4547-8DF1-1F53B6CEE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2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B0730-EDDF-EE4A-B424-E161A3BA1347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A4EA1-F998-4547-8DF1-1F53B6CEE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4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2T-Rh838GA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618" y="833283"/>
            <a:ext cx="8166808" cy="2396613"/>
          </a:xfrm>
          <a:ln w="50800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Weight Gain and Body Changes During Puberty</a:t>
            </a:r>
          </a:p>
        </p:txBody>
      </p:sp>
      <p:pic>
        <p:nvPicPr>
          <p:cNvPr id="1026" name="Picture 2" descr="https://openclipart.org/image/800px/312676">
            <a:extLst>
              <a:ext uri="{FF2B5EF4-FFF2-40B4-BE49-F238E27FC236}">
                <a16:creationId xmlns:a16="http://schemas.microsoft.com/office/drawing/2014/main" id="{1ECFF502-7399-4FB1-817C-6951EC828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25" y="2810130"/>
            <a:ext cx="8676550" cy="255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812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066015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Measuring BMI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04968"/>
            <a:ext cx="8309295" cy="458166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calculation of whether someone is in the healthy weight range for his/her height</a:t>
            </a:r>
          </a:p>
          <a:p>
            <a:r>
              <a:rPr lang="en-US" dirty="0">
                <a:solidFill>
                  <a:schemeClr val="bg1"/>
                </a:solidFill>
              </a:rPr>
              <a:t>Different charts for boys and girls</a:t>
            </a:r>
          </a:p>
          <a:p>
            <a:r>
              <a:rPr lang="en-US" dirty="0">
                <a:solidFill>
                  <a:schemeClr val="bg1"/>
                </a:solidFill>
              </a:rPr>
              <a:t>Healthy weight = greater than 5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percentile and less than the 85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percentile</a:t>
            </a:r>
          </a:p>
        </p:txBody>
      </p:sp>
    </p:spTree>
    <p:extLst>
      <p:ext uri="{BB962C8B-B14F-4D97-AF65-F5344CB8AC3E}">
        <p14:creationId xmlns:p14="http://schemas.microsoft.com/office/powerpoint/2010/main" val="1022741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27008">
            <a:off x="367710" y="1448601"/>
            <a:ext cx="8408580" cy="3271958"/>
          </a:xfrm>
          <a:ln w="50800">
            <a:solidFill>
              <a:srgbClr val="00FF8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8000" dirty="0">
                <a:latin typeface="Arial Narrow" panose="020B0606020202030204" pitchFamily="34" charset="0"/>
              </a:rPr>
              <a:t>“Self-Talk” Affects </a:t>
            </a:r>
            <a:br>
              <a:rPr lang="en-US" sz="8000" dirty="0">
                <a:latin typeface="Arial Narrow" panose="020B0606020202030204" pitchFamily="34" charset="0"/>
              </a:rPr>
            </a:br>
            <a:r>
              <a:rPr lang="en-US" sz="8000" dirty="0">
                <a:latin typeface="Arial Narrow" panose="020B0606020202030204" pitchFamily="34" charset="0"/>
              </a:rPr>
              <a:t>Body Image</a:t>
            </a:r>
          </a:p>
        </p:txBody>
      </p:sp>
    </p:spTree>
    <p:extLst>
      <p:ext uri="{BB962C8B-B14F-4D97-AF65-F5344CB8AC3E}">
        <p14:creationId xmlns:p14="http://schemas.microsoft.com/office/powerpoint/2010/main" val="2626573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085" y="3306767"/>
            <a:ext cx="8091827" cy="2219752"/>
          </a:xfr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800" i="1" dirty="0">
                <a:solidFill>
                  <a:schemeClr val="tx1"/>
                </a:solidFill>
              </a:rPr>
              <a:t>Strive for: </a:t>
            </a:r>
          </a:p>
          <a:p>
            <a:pPr marL="0" indent="0">
              <a:buNone/>
            </a:pPr>
            <a:r>
              <a:rPr lang="en-US" sz="4800" i="1" dirty="0">
                <a:solidFill>
                  <a:schemeClr val="tx1"/>
                </a:solidFill>
              </a:rPr>
              <a:t>				Health,</a:t>
            </a:r>
          </a:p>
          <a:p>
            <a:pPr marL="0" indent="0">
              <a:buNone/>
            </a:pPr>
            <a:r>
              <a:rPr lang="en-US" sz="4800" i="1" dirty="0">
                <a:solidFill>
                  <a:schemeClr val="tx1"/>
                </a:solidFill>
              </a:rPr>
              <a:t>						   Fitness, and </a:t>
            </a:r>
          </a:p>
          <a:p>
            <a:pPr marL="0" indent="0">
              <a:buNone/>
            </a:pPr>
            <a:r>
              <a:rPr lang="en-US" sz="4800" i="1" dirty="0">
                <a:solidFill>
                  <a:schemeClr val="tx1"/>
                </a:solidFill>
              </a:rPr>
              <a:t>											Inner beauty.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8BAE7B-9CFB-4BE8-B8BC-8F08396FA296}"/>
              </a:ext>
            </a:extLst>
          </p:cNvPr>
          <p:cNvSpPr txBox="1"/>
          <p:nvPr/>
        </p:nvSpPr>
        <p:spPr>
          <a:xfrm>
            <a:off x="352337" y="6375633"/>
            <a:ext cx="407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Clipart: https://openclipart.org/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D160F1-8776-4898-ADFB-3C400EC6B217}"/>
              </a:ext>
            </a:extLst>
          </p:cNvPr>
          <p:cNvSpPr/>
          <p:nvPr/>
        </p:nvSpPr>
        <p:spPr>
          <a:xfrm>
            <a:off x="296534" y="1331481"/>
            <a:ext cx="8550931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Be – YOU – </a:t>
            </a:r>
            <a:r>
              <a:rPr lang="en-US" sz="96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tiful</a:t>
            </a:r>
            <a:r>
              <a:rPr lang="en-US" sz="9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2444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8505" y="130259"/>
            <a:ext cx="3944797" cy="1143000"/>
          </a:xfrm>
          <a:ln w="508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Puberty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2387" y="1417638"/>
            <a:ext cx="5665473" cy="49831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Puberty is a period of growth triggered by hormones that includes the</a:t>
            </a:r>
          </a:p>
          <a:p>
            <a:pPr lvl="1"/>
            <a:r>
              <a:rPr lang="en-US" dirty="0"/>
              <a:t>development of secondary sex characteristics</a:t>
            </a:r>
          </a:p>
          <a:p>
            <a:pPr lvl="3"/>
            <a:r>
              <a:rPr lang="en-US" dirty="0"/>
              <a:t>Lower voice, pubic hair, body hair, broader shoulders, and facial hair in boys</a:t>
            </a:r>
          </a:p>
          <a:p>
            <a:pPr lvl="3"/>
            <a:r>
              <a:rPr lang="en-US" dirty="0"/>
              <a:t>Breasts, wider hips, pubic hair in girls</a:t>
            </a:r>
          </a:p>
          <a:p>
            <a:pPr lvl="1"/>
            <a:r>
              <a:rPr lang="en-US" dirty="0"/>
              <a:t>beginning of reproductive capacity</a:t>
            </a:r>
          </a:p>
          <a:p>
            <a:pPr lvl="3"/>
            <a:r>
              <a:rPr lang="en-US" dirty="0"/>
              <a:t>Girls can become pregnant because their ovaries release ova (eggs) that can be fertilized (ovulation and menstruation)</a:t>
            </a:r>
          </a:p>
          <a:p>
            <a:pPr lvl="3"/>
            <a:r>
              <a:rPr lang="en-US" dirty="0"/>
              <a:t>Boys produce sperm that can fertilize an ovum </a:t>
            </a:r>
          </a:p>
          <a:p>
            <a:pPr lvl="1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BE1443-72F3-44E7-A838-B7EAE64CF1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39" y="2045369"/>
            <a:ext cx="4245844" cy="425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80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6EF9DE7-3B88-4C7E-A31A-1AA4D284A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7188" y="173293"/>
            <a:ext cx="2769612" cy="33287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4462" cy="1143000"/>
          </a:xfrm>
          <a:ln w="508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What is Average?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62" y="1837661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bg1"/>
                </a:solidFill>
              </a:rPr>
              <a:t>Puberty may start as early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as age 8, or not until age 14</a:t>
            </a:r>
          </a:p>
          <a:p>
            <a:r>
              <a:rPr lang="en-US" dirty="0">
                <a:solidFill>
                  <a:schemeClr val="bg1"/>
                </a:solidFill>
              </a:rPr>
              <a:t>Changes continue for several years</a:t>
            </a:r>
          </a:p>
          <a:p>
            <a:r>
              <a:rPr lang="en-US" dirty="0">
                <a:solidFill>
                  <a:schemeClr val="bg1"/>
                </a:solidFill>
              </a:rPr>
              <a:t>A person may grow 10” in height during puberty</a:t>
            </a:r>
          </a:p>
          <a:p>
            <a:r>
              <a:rPr lang="en-US" dirty="0">
                <a:solidFill>
                  <a:schemeClr val="bg1"/>
                </a:solidFill>
              </a:rPr>
              <a:t>Weight gain occurs during puberty because of rapid growth</a:t>
            </a:r>
          </a:p>
          <a:p>
            <a:r>
              <a:rPr lang="en-US" dirty="0">
                <a:solidFill>
                  <a:schemeClr val="bg1"/>
                </a:solidFill>
              </a:rPr>
              <a:t>Weight gain is healthy as long as body fat, muscle, and bone are in the right proportion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788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068" y="202366"/>
            <a:ext cx="3018423" cy="1439217"/>
          </a:xfrm>
          <a:ln w="508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Individual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43" y="887603"/>
            <a:ext cx="4668473" cy="5307053"/>
          </a:xfrm>
        </p:spPr>
        <p:txBody>
          <a:bodyPr>
            <a:normAutofit fontScale="77500" lnSpcReduction="20000"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People have different body types</a:t>
            </a:r>
          </a:p>
          <a:p>
            <a:r>
              <a:rPr lang="en-US" sz="3800" dirty="0">
                <a:solidFill>
                  <a:srgbClr val="FFFFFF"/>
                </a:solidFill>
              </a:rPr>
              <a:t>Everyone develops on own schedule</a:t>
            </a:r>
          </a:p>
          <a:p>
            <a:r>
              <a:rPr lang="en-US" sz="3800" dirty="0">
                <a:solidFill>
                  <a:srgbClr val="FFFFFF"/>
                </a:solidFill>
              </a:rPr>
              <a:t>Some are early, middle, or late “</a:t>
            </a:r>
            <a:r>
              <a:rPr lang="en-US" sz="3800" dirty="0" err="1">
                <a:solidFill>
                  <a:srgbClr val="FFFFFF"/>
                </a:solidFill>
              </a:rPr>
              <a:t>maturers</a:t>
            </a:r>
            <a:r>
              <a:rPr lang="en-US" sz="3800" dirty="0">
                <a:solidFill>
                  <a:srgbClr val="FFFFFF"/>
                </a:solidFill>
              </a:rPr>
              <a:t>”</a:t>
            </a:r>
          </a:p>
          <a:p>
            <a:r>
              <a:rPr lang="en-US" sz="3800" dirty="0">
                <a:solidFill>
                  <a:srgbClr val="FFFFFF"/>
                </a:solidFill>
              </a:rPr>
              <a:t>Girls develop one to two years before boys</a:t>
            </a:r>
          </a:p>
          <a:p>
            <a:r>
              <a:rPr lang="en-US" sz="3800" dirty="0">
                <a:solidFill>
                  <a:srgbClr val="FFFFFF"/>
                </a:solidFill>
              </a:rPr>
              <a:t>It is normal for two children who are the same gender, age, and height to have different weights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F8E4E6-B515-4DD3-8C7C-894253AD6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9098" y="1828799"/>
            <a:ext cx="4447123" cy="4735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00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939" y="274638"/>
            <a:ext cx="6349821" cy="1143000"/>
          </a:xfrm>
          <a:ln w="508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Emotions and Self-Esteem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419" y="1627551"/>
            <a:ext cx="5335076" cy="495581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Hormones affect emotions as well as the body</a:t>
            </a:r>
          </a:p>
          <a:p>
            <a:r>
              <a:rPr lang="en-US" dirty="0"/>
              <a:t>Mood swings are common</a:t>
            </a:r>
          </a:p>
          <a:p>
            <a:r>
              <a:rPr lang="en-US" dirty="0"/>
              <a:t>Kids may feel self-conscious about how bodies are changing</a:t>
            </a:r>
          </a:p>
          <a:p>
            <a:r>
              <a:rPr lang="en-US"/>
              <a:t>A </a:t>
            </a:r>
            <a:r>
              <a:rPr lang="en-US" dirty="0"/>
              <a:t>positive body image contributes to healthy self-esteem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583B90-E7E5-437D-843F-4CB7D34E9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2376" y="2056569"/>
            <a:ext cx="3303205" cy="3463387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193606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8385" y="353870"/>
            <a:ext cx="384861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Body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244" y="1828800"/>
            <a:ext cx="4676862" cy="462233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Definition: perception of one’s body</a:t>
            </a:r>
          </a:p>
          <a:p>
            <a:r>
              <a:rPr lang="en-US" sz="3600" dirty="0"/>
              <a:t>Affects self-esteem</a:t>
            </a:r>
          </a:p>
          <a:p>
            <a:r>
              <a:rPr lang="en-US" sz="3600" dirty="0"/>
              <a:t>Influences health behavior</a:t>
            </a:r>
          </a:p>
          <a:p>
            <a:r>
              <a:rPr lang="en-US" sz="3600" dirty="0"/>
              <a:t>Affected by positive or negative self-talk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A7E0BF-6B5C-43CA-B4AF-D317996EB4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229" y="205530"/>
            <a:ext cx="2806568" cy="624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709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286" y="229718"/>
            <a:ext cx="5234085" cy="1143000"/>
          </a:xfrm>
          <a:ln w="50800"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/>
              <a:t>Media Influence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37" y="1600200"/>
            <a:ext cx="4818141" cy="502808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Boys worry about being too small</a:t>
            </a:r>
          </a:p>
          <a:p>
            <a:r>
              <a:rPr lang="en-US" dirty="0">
                <a:solidFill>
                  <a:schemeClr val="bg1"/>
                </a:solidFill>
              </a:rPr>
              <a:t>Girls worry about being too big</a:t>
            </a:r>
          </a:p>
          <a:p>
            <a:r>
              <a:rPr lang="en-US" dirty="0">
                <a:solidFill>
                  <a:schemeClr val="bg1"/>
                </a:solidFill>
              </a:rPr>
              <a:t>Self-comparison with models or athletes (or toys) does not contribute to well-being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73D815-65C4-41E6-B653-281D5F195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2379" y="416234"/>
            <a:ext cx="4062528" cy="639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765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openclipart.org/image/800px/301533">
            <a:extLst>
              <a:ext uri="{FF2B5EF4-FFF2-40B4-BE49-F238E27FC236}">
                <a16:creationId xmlns:a16="http://schemas.microsoft.com/office/drawing/2014/main" id="{CC0E5BB7-5027-4AF7-8CA7-BCC10CBFD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365" y="165683"/>
            <a:ext cx="4114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79C24A4-F3D8-47BE-A6C2-3E7193E1DEC5}"/>
              </a:ext>
            </a:extLst>
          </p:cNvPr>
          <p:cNvSpPr/>
          <p:nvPr/>
        </p:nvSpPr>
        <p:spPr>
          <a:xfrm>
            <a:off x="125835" y="2357664"/>
            <a:ext cx="7717872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hlinkClick r:id="rId3"/>
              </a:rPr>
              <a:t>https://www.youtube.com/watch?v=z2T-Rh838GA</a:t>
            </a:r>
            <a:r>
              <a:rPr lang="en-US" sz="2800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554E24-D52C-4477-AD82-535C65C20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489820"/>
            <a:ext cx="8229600" cy="26363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did you learn?</a:t>
            </a:r>
          </a:p>
          <a:p>
            <a:r>
              <a:rPr lang="en-US" dirty="0"/>
              <a:t>Why do you think kids, and adults, edit their media content?</a:t>
            </a:r>
          </a:p>
          <a:p>
            <a:r>
              <a:rPr lang="en-US" dirty="0"/>
              <a:t>What would be the benefit of not editing your content?</a:t>
            </a:r>
          </a:p>
        </p:txBody>
      </p:sp>
    </p:spTree>
    <p:extLst>
      <p:ext uri="{BB962C8B-B14F-4D97-AF65-F5344CB8AC3E}">
        <p14:creationId xmlns:p14="http://schemas.microsoft.com/office/powerpoint/2010/main" val="426463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37922"/>
            <a:ext cx="8380924" cy="136694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Advice about Weight and </a:t>
            </a:r>
            <a:br>
              <a:rPr lang="en-US" dirty="0"/>
            </a:br>
            <a:r>
              <a:rPr lang="en-US" dirty="0"/>
              <a:t>Body Image during Puberty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4073"/>
            <a:ext cx="8229600" cy="419063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Heredity and race/ethnicity play a role in body shape, weight, and how fat is distributed</a:t>
            </a:r>
          </a:p>
          <a:p>
            <a:r>
              <a:rPr lang="en-US" dirty="0"/>
              <a:t>Be patient . . . your body may continue to change through adolescence</a:t>
            </a:r>
          </a:p>
          <a:p>
            <a:r>
              <a:rPr lang="en-US" dirty="0"/>
              <a:t>Control what you can: </a:t>
            </a:r>
          </a:p>
          <a:p>
            <a:pPr lvl="1"/>
            <a:r>
              <a:rPr lang="en-US" dirty="0"/>
              <a:t>Eat nutrient-dense foods instead of high-calorie, high-fat foods</a:t>
            </a:r>
          </a:p>
          <a:p>
            <a:pPr lvl="1"/>
            <a:r>
              <a:rPr lang="en-US" dirty="0"/>
              <a:t>Get 60 minutes of vigorous exercise each day</a:t>
            </a:r>
          </a:p>
        </p:txBody>
      </p:sp>
    </p:spTree>
    <p:extLst>
      <p:ext uri="{BB962C8B-B14F-4D97-AF65-F5344CB8AC3E}">
        <p14:creationId xmlns:p14="http://schemas.microsoft.com/office/powerpoint/2010/main" val="4134480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A46C15418DE74CA8ED88FD0FBD0565" ma:contentTypeVersion="35" ma:contentTypeDescription="Create a new document." ma:contentTypeScope="" ma:versionID="dcc135deef2942a3a7e3637ac156e8e0">
  <xsd:schema xmlns:xsd="http://www.w3.org/2001/XMLSchema" xmlns:xs="http://www.w3.org/2001/XMLSchema" xmlns:p="http://schemas.microsoft.com/office/2006/metadata/properties" xmlns:ns2="71fd53a8-7e16-456b-b407-4e8a8765fb72" xmlns:ns3="0ae8d83d-79c7-4d48-9247-0884335b5ad1" targetNamespace="http://schemas.microsoft.com/office/2006/metadata/properties" ma:root="true" ma:fieldsID="5ca83bb93bc00d0bd23f4db524746609" ns2:_="" ns3:_="">
    <xsd:import namespace="71fd53a8-7e16-456b-b407-4e8a8765fb72"/>
    <xsd:import namespace="0ae8d83d-79c7-4d48-9247-0884335b5ad1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d53a8-7e16-456b-b407-4e8a8765fb72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1" nillable="true" ma:taxonomy="true" ma:internalName="lcf76f155ced4ddcb4097134ff3c332f" ma:taxonomyFieldName="MediaServiceImageTags" ma:displayName="Image Tags" ma:readOnly="false" ma:fieldId="{5cf76f15-5ced-4ddc-b409-7134ff3c332f}" ma:taxonomyMulti="true" ma:sspId="da0cd38b-47d1-479b-a863-216ca283e7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e8d83d-79c7-4d48-9247-0884335b5ad1" elementFormDefault="qualified">
    <xsd:import namespace="http://schemas.microsoft.com/office/2006/documentManagement/types"/>
    <xsd:import namespace="http://schemas.microsoft.com/office/infopath/2007/PartnerControls"/>
    <xsd:element name="SharedWithUsers" ma:index="3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2" nillable="true" ma:displayName="Taxonomy Catch All Column" ma:hidden="true" ma:list="{e79d7782-3a27-4c7e-b0fd-a64847a2f19a}" ma:internalName="TaxCatchAll" ma:showField="CatchAllData" ma:web="0ae8d83d-79c7-4d48-9247-0884335b5a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eaders xmlns="71fd53a8-7e16-456b-b407-4e8a8765fb72">
      <UserInfo>
        <DisplayName/>
        <AccountId xsi:nil="true"/>
        <AccountType/>
      </UserInfo>
    </Leaders>
    <Templates xmlns="71fd53a8-7e16-456b-b407-4e8a8765fb72" xsi:nil="true"/>
    <Members xmlns="71fd53a8-7e16-456b-b407-4e8a8765fb72">
      <UserInfo>
        <DisplayName/>
        <AccountId xsi:nil="true"/>
        <AccountType/>
      </UserInfo>
    </Members>
    <DefaultSectionNames xmlns="71fd53a8-7e16-456b-b407-4e8a8765fb72" xsi:nil="true"/>
    <Invited_Leaders xmlns="71fd53a8-7e16-456b-b407-4e8a8765fb72" xsi:nil="true"/>
    <IsNotebookLocked xmlns="71fd53a8-7e16-456b-b407-4e8a8765fb72" xsi:nil="true"/>
    <Distribution_Groups xmlns="71fd53a8-7e16-456b-b407-4e8a8765fb72" xsi:nil="true"/>
    <Member_Groups xmlns="71fd53a8-7e16-456b-b407-4e8a8765fb72">
      <UserInfo>
        <DisplayName/>
        <AccountId xsi:nil="true"/>
        <AccountType/>
      </UserInfo>
    </Member_Groups>
    <Self_Registration_Enabled xmlns="71fd53a8-7e16-456b-b407-4e8a8765fb72" xsi:nil="true"/>
    <Invited_Members xmlns="71fd53a8-7e16-456b-b407-4e8a8765fb72" xsi:nil="true"/>
    <TeamsChannelId xmlns="71fd53a8-7e16-456b-b407-4e8a8765fb72" xsi:nil="true"/>
    <NotebookType xmlns="71fd53a8-7e16-456b-b407-4e8a8765fb72" xsi:nil="true"/>
    <CultureName xmlns="71fd53a8-7e16-456b-b407-4e8a8765fb72" xsi:nil="true"/>
    <Is_Collaboration_Space_Locked xmlns="71fd53a8-7e16-456b-b407-4e8a8765fb72" xsi:nil="true"/>
    <AppVersion xmlns="71fd53a8-7e16-456b-b407-4e8a8765fb72" xsi:nil="true"/>
    <LMS_Mappings xmlns="71fd53a8-7e16-456b-b407-4e8a8765fb72" xsi:nil="true"/>
    <FolderType xmlns="71fd53a8-7e16-456b-b407-4e8a8765fb72" xsi:nil="true"/>
    <Owner xmlns="71fd53a8-7e16-456b-b407-4e8a8765fb72">
      <UserInfo>
        <DisplayName/>
        <AccountId xsi:nil="true"/>
        <AccountType/>
      </UserInfo>
    </Owner>
    <Math_Settings xmlns="71fd53a8-7e16-456b-b407-4e8a8765fb72" xsi:nil="true"/>
    <Has_Leaders_Only_SectionGroup xmlns="71fd53a8-7e16-456b-b407-4e8a8765fb72" xsi:nil="true"/>
    <TaxCatchAll xmlns="0ae8d83d-79c7-4d48-9247-0884335b5ad1" xsi:nil="true"/>
    <lcf76f155ced4ddcb4097134ff3c332f xmlns="71fd53a8-7e16-456b-b407-4e8a8765fb7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DAD3964-EFFC-4407-9F9D-01CB4CDB7FC7}"/>
</file>

<file path=customXml/itemProps2.xml><?xml version="1.0" encoding="utf-8"?>
<ds:datastoreItem xmlns:ds="http://schemas.openxmlformats.org/officeDocument/2006/customXml" ds:itemID="{406667B0-CDF9-48B4-A850-320586C337C3}"/>
</file>

<file path=customXml/itemProps3.xml><?xml version="1.0" encoding="utf-8"?>
<ds:datastoreItem xmlns:ds="http://schemas.openxmlformats.org/officeDocument/2006/customXml" ds:itemID="{1DC03B08-60F4-4E57-99CA-8FE86AEC204F}"/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475</Words>
  <Application>Microsoft Office PowerPoint</Application>
  <PresentationFormat>On-screen Show (4:3)</PresentationFormat>
  <Paragraphs>58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Narrow</vt:lpstr>
      <vt:lpstr>Calibri</vt:lpstr>
      <vt:lpstr>Office Theme</vt:lpstr>
      <vt:lpstr>Weight Gain and Body Changes During Puberty</vt:lpstr>
      <vt:lpstr>Puberty</vt:lpstr>
      <vt:lpstr>What is Average?</vt:lpstr>
      <vt:lpstr>Individual Differences</vt:lpstr>
      <vt:lpstr>Emotions and Self-Esteem</vt:lpstr>
      <vt:lpstr>Body Image</vt:lpstr>
      <vt:lpstr>Media Influence</vt:lpstr>
      <vt:lpstr>PowerPoint Presentation</vt:lpstr>
      <vt:lpstr>Advice about Weight and  Body Image during Puberty</vt:lpstr>
      <vt:lpstr>Measuring BMI</vt:lpstr>
      <vt:lpstr>“Self-Talk” Affects  Body Image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Weight Gain and Body Changes During Puberty</dc:title>
  <dc:creator>Microsoft Office User</dc:creator>
  <cp:lastModifiedBy>Mitchell, Terri</cp:lastModifiedBy>
  <cp:revision>25</cp:revision>
  <dcterms:created xsi:type="dcterms:W3CDTF">2013-12-13T16:59:14Z</dcterms:created>
  <dcterms:modified xsi:type="dcterms:W3CDTF">2022-01-09T18:08:18Z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0x01010089A46C15418DE74CA8ED88FD0FBD0565</vt:lpwstr>
  </property>
</Properties>
</file>