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58" r:id="rId6"/>
    <p:sldId id="265" r:id="rId7"/>
    <p:sldId id="266" r:id="rId8"/>
    <p:sldId id="263" r:id="rId9"/>
    <p:sldId id="268" r:id="rId10"/>
    <p:sldId id="262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DD"/>
    <a:srgbClr val="00CCFF"/>
    <a:srgbClr val="66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1FD946-7204-4344-85C3-D6B342B5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46CD7-0AF8-4B54-A238-432B2BE931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FBF7D27-84ED-4AC6-90E6-D834D28A8678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A61054-ECE7-4F39-A59E-8296476A65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F6EA7C-9DA6-432A-9D41-1E53881AA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58088-7C5F-43B2-B3A7-3E737691E2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EB7DB-566A-40D6-ACD3-56B5F1E64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81E7A7-35D1-4AC4-AD32-09F88122A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nytimes.com/health/guides/nutrition/fat/overview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51C6FFF5-95C3-44EE-B9BD-F4A3C546C7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1ED4F99E-4D17-4555-8197-8511298F6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D5C4A33-7C46-40E3-A8F3-0E8903FC8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477C32-897E-413F-99DF-240AB6375B4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8C9D11E-730C-477D-A23B-4AD2EA78B7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35BB7CA-0497-43FB-AF05-2089007C7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61F2FCD-EA54-40E6-A053-0D22FA59E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617C79-646A-4B88-809C-4B067ED0C13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33287E-5BA2-416F-886F-19CBF86C68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925F701-6C56-469E-B68D-956A4E172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1AFEF45-F000-4848-AEE2-5448E4B3A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C22E26-D3BC-406C-8973-6FB4BAFF19A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6D5566A-63D1-4086-AC41-E809DB6CE9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D46C88E-86E7-436F-9952-EDD275484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1BDA6D7-3C13-4DA4-ADC2-ACB29C025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E30335-15E3-448B-809D-B86FF4FCA8C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A5AF4CD-5395-40BC-B6EC-62CACB295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79368FA-7842-471C-9CFA-CD21549AE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ea typeface="ＭＳ Ｐゴシック" panose="020B0600070205080204" pitchFamily="34" charset="-128"/>
              </a:rPr>
              <a:t>Recommendations </a:t>
            </a:r>
            <a:r>
              <a:rPr lang="en-US" altLang="en-US">
                <a:ea typeface="ＭＳ Ｐゴシック" panose="020B0600070205080204" pitchFamily="34" charset="-128"/>
              </a:rPr>
              <a:t>Source: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http://health.nytimes.com/health/guides/nutrition/fat/overview.html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Choose lean, protein-rich foods such as soy, fish, skinless chicken, very lean meat, and fat-free or 1% dairy products.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Eat foods that are naturally low in fat such as whole grains, fruits, and vegetables.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Get plenty of soluble fiber such as oats, bran, dry peas, beans, cereal, and rice.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Limit fried foods, processed foods, and commercially prepared baked goods (donuts, cookies, crackers).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Limit animal products such as egg yolks, cheeses, whole milk, cream, ice cream, and fatty meats (and large portions of meats).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Look at food labels, especially the level of saturated fat. Avoid or limit foods high in saturated fat.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Look on food labels for words like "hydrogenated" or "partially hydrogenated" -- these foods are loaded with bad fats and should be avoided.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Liquid vegetable oil, soft margarine, and trans fatty acid-free margarine are preferable to butter, stick margarine, or shortening.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Children under age 2 should NOT be on a fat-restricted diet because cholesterol and fat are thought to be important nutrients for brain development.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2DC3246-0472-4882-867A-C2D251DAD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45E63C-076C-477B-86CD-F73166A76AF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A33C888-97F6-4EA6-BA03-4773C3617E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5B828FD-1A4D-48A9-A347-AE37C4B8E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06A6AF4-392E-491B-9C69-7A13F0F87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4FF6A4-63B1-44F1-9756-0F520ADFF13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EEBD276-F54D-4812-90AA-2B04844A4B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4CDF6FB-05CB-4489-AA64-18CEBADAF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E3B420D-3997-4EA8-8CF9-F00D803BB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62395B-BD84-4F9B-B350-5CF83DB26B8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D6A80-8149-4B67-9B5D-DC13F2D6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8AF0-981F-4D79-9963-8EB3AEB0918B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61BB-D58B-498B-908B-075FCD84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DC63A-B282-40E6-8318-E44045A5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E3C6-D186-4E08-AAFE-40D300D7F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40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719DB-2EB7-4CAA-A5D3-4F68D76E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894C-9ECE-44BB-93A8-CB694D95614C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1D597-040F-467C-9B73-5CE1A4E3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1617F-DADC-41B4-B505-614EFE95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9033-3D02-4858-98F6-3CBFC6D59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39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E7693-E871-4C1B-8196-21B41624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F9ACF-FA6D-424B-9E57-120FB40782CE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91375-2F83-4415-A984-A6679B70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371F8-CF43-43F9-BB4D-D3CC98A5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FC2A-F5E6-45DD-B5E3-1B7DE800A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21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F6DC-266B-47DA-9C83-396F6FE3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76DB-A8A7-4846-8712-0563F83C5142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BBEB-179B-44A1-B451-CE405084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21AE-3A8C-4384-9C91-03E6EEE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F2E9-A357-4808-8599-52F895E5B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FE08-589C-421D-BC69-25F26DB2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A943-961E-42D1-B52C-46313467F235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B0322-05B8-42A8-899C-0E942490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CF055-BB42-4BE6-83B9-BB993B06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AA41-5DC7-4888-8554-0EB7EF383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67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3B6774-8F1F-4A15-A44B-79EABA10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8B9A-277D-4DD6-B789-6A94EE4B291C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F5605-FDB2-4CCA-9367-BD9C52ED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1E0835-3776-40E7-B726-22375FAB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D872-D88C-4DB4-952D-15E3AD0FA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44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0A22EB-DAF0-4CFC-B5F6-2F7B608E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38F3-0199-448D-BB60-0BB2FA99B464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35B086-028D-4DFB-9A4C-10542BE3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1EAEC7-EF63-465D-A2F7-BDCAF0DA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B5EA-D594-48CC-B796-CA6D2550A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4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216110-B35F-4F9A-B90D-2D04DC6C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89A6-6DA2-429F-8CEE-EF437ADA7D83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FE9E59-D572-4178-A367-5D21FA23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F5460D-1E80-478C-BE69-15BDD301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CEAA-6ABE-4B6E-9120-A15E053B3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AD2207-4028-419D-B307-F7CBCB84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F435-1E93-401B-A62E-675E5C5A2B3A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53FCD6-AD81-4743-BB05-33CABB80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DE9C7F-AC03-4350-AB21-09240DF6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E66E-B6B7-47D4-958C-A3C0B3B11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21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EF9500-8D0D-465F-B9A1-87F59412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35EE-C6FE-4B46-86D4-2D4D4E95AE61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DB1728-58CF-4FF4-B0F5-8B3B814F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78CC43-DDA0-44DB-9C1A-0C818BAE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821B-3491-4714-9808-25E0E0BB8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76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32700-8ACE-471D-9622-617BF159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FD27-4B25-4BB7-BC7E-CB15CD6245BC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D0C24D-4CC6-4BB7-A561-D30FA899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2E8B3C-D4E2-4CB2-B42F-0A69513B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7263-A162-47E6-AF99-35EBB5A2F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48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943927-C874-4D60-BBA8-44A8654995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5DAA77-0A0D-40D5-B3F2-98412FDA8A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FC99F-8098-4491-BA44-BC58AC520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5E9EBA2-F916-455F-8E2D-141BAED5CB0D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0027B-27E8-465A-94F1-EB13C8048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C236-B4FC-46CE-8E46-6F246BBDE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D06F4D-3E9E-46F3-9E2A-D35FD5D1F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cessdata.fda.gov/scripts/InteractiveNutritionFactsLabel/#intr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emyplate.gov/amou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myfooddata.com/nutrition-facts/170880/wt1/1" TargetMode="External"/><Relationship Id="rId2" Type="http://schemas.openxmlformats.org/officeDocument/2006/relationships/hyperlink" Target="https://tools.myfooddata.com/nutrition-facts/171265/wt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myfooddata.com/nutrition-facts/171284/wt4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myfooddata.com/nutrition-facts/173779/wt1/1" TargetMode="External"/><Relationship Id="rId4" Type="http://schemas.openxmlformats.org/officeDocument/2006/relationships/hyperlink" Target="https://tools.myfooddata.com/nutrition-facts/170907/100g/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AF403E6B-C058-4288-B7A3-24ABD2878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3" y="2693987"/>
            <a:ext cx="8107362" cy="1470025"/>
          </a:xfr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  <a:ea typeface="ＭＳ Ｐゴシック" pitchFamily="34" charset="-128"/>
                <a:cs typeface="+mj-cs"/>
              </a:rPr>
              <a:t>Choosing Nutrient-Dense Foods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AE87B-CD75-43E0-9779-5C4ADBCF2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138" y="5349875"/>
            <a:ext cx="4487862" cy="1495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5.NPA.2.2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bg1"/>
                </a:solidFill>
                <a:ea typeface="+mn-ea"/>
                <a:cs typeface="+mn-cs"/>
              </a:rPr>
              <a:t>5.NPA.3.1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69DB5A9-81C8-49DD-B83D-8240DBE6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56" y="137854"/>
            <a:ext cx="4291013" cy="1143000"/>
          </a:xfrm>
        </p:spPr>
        <p:txBody>
          <a:bodyPr/>
          <a:lstStyle/>
          <a:p>
            <a:r>
              <a:rPr lang="en-US" altLang="en-US" sz="3600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Limiting Fats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587A15B-90AB-4401-909B-CE8711DE1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262" y="2300125"/>
            <a:ext cx="4038600" cy="2624137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Read the food label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Limit of solid fats when cooking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Choose lean meats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Trim fat from meat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BD84BE54-3A7E-473E-B836-E0768FEB3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0862" y="1420813"/>
            <a:ext cx="4460876" cy="427831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 less butter and stick margarine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Look for the lower fat versions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Eat foods that are naturally low in fat: whole grains, fruit, and vegetables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Limit fried food, processed foods, and baked goods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9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F2260FC3-4D82-4245-B09B-6564446C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3" y="274638"/>
            <a:ext cx="4598987" cy="9953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b="1" dirty="0">
                <a:latin typeface="Arial Black" charset="0"/>
                <a:ea typeface="ＭＳ Ｐゴシック" charset="0"/>
                <a:cs typeface="ＭＳ Ｐゴシック" charset="0"/>
              </a:rPr>
              <a:t>Limiting Sugars</a:t>
            </a:r>
            <a:endParaRPr lang="en-US" sz="4000" b="1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61FE-B96D-45B9-B2C1-8A9D5BD27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4" y="2556588"/>
            <a:ext cx="3481678" cy="1875453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Read the food label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Limit added sugar when cooking or eating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EF315-D23E-492A-A212-2BD827125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5541" y="1716832"/>
            <a:ext cx="4814596" cy="3610947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Choose fewer and smaller portions of foods and drinks that are high in sugar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Look for similar versions with no added sugar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1F4EF5E-5411-4531-8DB3-360BFD9D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5" y="274638"/>
            <a:ext cx="8154955" cy="1841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Nutrition Paper</a:t>
            </a:r>
            <a:br>
              <a:rPr lang="en-US" dirty="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Explains . . .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5D39AF29-6AA6-4921-B716-30DB8A897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555" y="2524708"/>
            <a:ext cx="4038600" cy="29606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Benefits and importance of a diet that is lower in fat.</a:t>
            </a:r>
            <a:endParaRPr lang="en-US" sz="1800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Benefits and importance of a diet that is lower in sugar.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Content Placeholder 3">
            <a:extLst>
              <a:ext uri="{FF2B5EF4-FFF2-40B4-BE49-F238E27FC236}">
                <a16:creationId xmlns:a16="http://schemas.microsoft.com/office/drawing/2014/main" id="{0818CEBF-4F5A-48A3-9360-A6191A904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17763"/>
            <a:ext cx="4038600" cy="424973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How intake of low-fat and low-sugar foods and drinks can help maintain a healthy weight.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Changes students want to make to lower their intake of fat and sugar.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upload.wikimedia.org/wikipedia/commons/4/45/Food_Label.png">
            <a:extLst>
              <a:ext uri="{FF2B5EF4-FFF2-40B4-BE49-F238E27FC236}">
                <a16:creationId xmlns:a16="http://schemas.microsoft.com/office/drawing/2014/main" id="{2B9FAA70-4226-4F4D-A584-D30A44C7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3" y="852843"/>
            <a:ext cx="2923187" cy="5846373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>
            <a:extLst>
              <a:ext uri="{FF2B5EF4-FFF2-40B4-BE49-F238E27FC236}">
                <a16:creationId xmlns:a16="http://schemas.microsoft.com/office/drawing/2014/main" id="{5B7F96B3-2774-4425-AE8C-4A88DBE2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2" y="597159"/>
            <a:ext cx="5579707" cy="1143000"/>
          </a:xfrm>
          <a:ln w="508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ea typeface="ＭＳ Ｐゴシック" charset="0"/>
                <a:cs typeface="Arial Black" charset="0"/>
              </a:rPr>
              <a:t>Interactive Food Label</a:t>
            </a:r>
          </a:p>
        </p:txBody>
      </p:sp>
      <p:sp>
        <p:nvSpPr>
          <p:cNvPr id="4101" name="AutoShape 13" descr="Image result for food label">
            <a:extLst>
              <a:ext uri="{FF2B5EF4-FFF2-40B4-BE49-F238E27FC236}">
                <a16:creationId xmlns:a16="http://schemas.microsoft.com/office/drawing/2014/main" id="{0DF1D986-0C44-481F-B8F3-371EDD735B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239236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A797DB-499B-4FCF-8A48-B613D08A2C5E}"/>
              </a:ext>
            </a:extLst>
          </p:cNvPr>
          <p:cNvSpPr/>
          <p:nvPr/>
        </p:nvSpPr>
        <p:spPr>
          <a:xfrm>
            <a:off x="3881535" y="2828835"/>
            <a:ext cx="4777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Interactive Nutrition Label: </a:t>
            </a:r>
            <a:r>
              <a:rPr lang="fr-FR" dirty="0">
                <a:hlinkClick r:id="rId4"/>
              </a:rPr>
              <a:t>https://www.accessdata.fda.gov/scripts/InteractiveNutritionFactsLabel/#intro</a:t>
            </a:r>
            <a:endParaRPr lang="fr-FR" dirty="0"/>
          </a:p>
          <a:p>
            <a:r>
              <a:rPr lang="fr-FR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6C476-E9C0-408F-8055-07D1A2FE886F}"/>
              </a:ext>
            </a:extLst>
          </p:cNvPr>
          <p:cNvSpPr/>
          <p:nvPr/>
        </p:nvSpPr>
        <p:spPr>
          <a:xfrm>
            <a:off x="3004457" y="642160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https://commons.wikimedia.org/wiki/File:Food_Label.png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BB69AFB-BAF9-4A3B-8661-5677637D23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Empty Calories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70EF8624-92F9-472A-A42E-395C18A1D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96751"/>
            <a:ext cx="8229600" cy="41294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Calories from food components, such as solid fats and added sugars, that provide little nutritional value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Part of Total Calories listed on the food label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Empty Calories from solid fats or added sugars can also be found in other foods.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A229B9E-CE2A-4205-99AB-DD324369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74638"/>
            <a:ext cx="8135937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Black" panose="020B0A04020102020204" pitchFamily="34" charset="0"/>
                <a:ea typeface="ＭＳ Ｐゴシック" panose="020B0600070205080204" pitchFamily="34" charset="-128"/>
              </a:rPr>
              <a:t>Most Candies and Sodas are Empty Calories </a:t>
            </a:r>
          </a:p>
        </p:txBody>
      </p:sp>
      <p:pic>
        <p:nvPicPr>
          <p:cNvPr id="8195" name="Picture 4" descr=" ">
            <a:extLst>
              <a:ext uri="{FF2B5EF4-FFF2-40B4-BE49-F238E27FC236}">
                <a16:creationId xmlns:a16="http://schemas.microsoft.com/office/drawing/2014/main" id="{AF8C4E47-9B6A-4BA9-8B0B-1904344A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7654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 ">
            <a:extLst>
              <a:ext uri="{FF2B5EF4-FFF2-40B4-BE49-F238E27FC236}">
                <a16:creationId xmlns:a16="http://schemas.microsoft.com/office/drawing/2014/main" id="{1EC0712D-0A94-409F-B6D0-90446EFE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7654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E78814-CD0F-43F9-B302-5E05ACD9B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45657"/>
              </p:ext>
            </p:extLst>
          </p:nvPr>
        </p:nvGraphicFramePr>
        <p:xfrm>
          <a:off x="943721" y="1996426"/>
          <a:ext cx="7080608" cy="3294353"/>
        </p:xfrm>
        <a:graphic>
          <a:graphicData uri="http://schemas.openxmlformats.org/drawingml/2006/table">
            <a:tbl>
              <a:tblPr/>
              <a:tblGrid>
                <a:gridCol w="177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40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Food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Amount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Estimated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Total Calories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Estimated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Empty Calories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Regular soda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 ounce can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136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136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8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Regular soda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 ounce bottle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192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192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8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Fruit-flavored drink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 ounces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(1 cup)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128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128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4" name="TextBox 5">
            <a:extLst>
              <a:ext uri="{FF2B5EF4-FFF2-40B4-BE49-F238E27FC236}">
                <a16:creationId xmlns:a16="http://schemas.microsoft.com/office/drawing/2014/main" id="{E34F79B0-BEBA-406B-AE65-9BF2F314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6477000"/>
            <a:ext cx="878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Source: </a:t>
            </a:r>
            <a:r>
              <a:rPr lang="en-US" altLang="en-US" sz="1800">
                <a:hlinkClick r:id="rId3"/>
              </a:rPr>
              <a:t>https://www.choosemyplate.gov/amount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9CFB368-5B85-4A5D-99EC-F2D4CD47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274638"/>
            <a:ext cx="5713413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  <a:cs typeface="+mj-cs"/>
              </a:rPr>
              <a:t>Sugar in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320D8-B701-4166-9548-FF4889FB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2677271"/>
            <a:ext cx="8229600" cy="137221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Recommended daily amount is: 40 grams.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40 grams = 10 teaspoons.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778E4-EB5B-43C1-AB94-23CD569A5D93}"/>
              </a:ext>
            </a:extLst>
          </p:cNvPr>
          <p:cNvSpPr txBox="1"/>
          <p:nvPr/>
        </p:nvSpPr>
        <p:spPr>
          <a:xfrm>
            <a:off x="4301704" y="4302125"/>
            <a:ext cx="4360862" cy="1846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Do you think you go over </a:t>
            </a:r>
          </a:p>
          <a:p>
            <a:pPr eaLnBrk="1" hangingPunct="1">
              <a:defRPr/>
            </a:pPr>
            <a:r>
              <a:rPr lang="en-US" sz="3200" dirty="0"/>
              <a:t>the recommended level </a:t>
            </a:r>
          </a:p>
          <a:p>
            <a:pPr eaLnBrk="1" hangingPunct="1">
              <a:defRPr/>
            </a:pPr>
            <a:r>
              <a:rPr lang="en-US" sz="3200" dirty="0"/>
              <a:t>each day?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12AB083-ED4A-40DE-A0AE-440E4748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63" y="274638"/>
            <a:ext cx="5830887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latin typeface="Arial Black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 about Milk?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F80F4-9EDC-4958-B0DA-BE5AEC53169E}"/>
              </a:ext>
            </a:extLst>
          </p:cNvPr>
          <p:cNvSpPr/>
          <p:nvPr/>
        </p:nvSpPr>
        <p:spPr>
          <a:xfrm>
            <a:off x="718458" y="3363685"/>
            <a:ext cx="723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https://tools.myfooddata.com/nutrition-facts/171265/wt9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C3B0B-33D7-40B8-922E-2D8766646915}"/>
              </a:ext>
            </a:extLst>
          </p:cNvPr>
          <p:cNvSpPr/>
          <p:nvPr/>
        </p:nvSpPr>
        <p:spPr>
          <a:xfrm>
            <a:off x="1446244" y="5065263"/>
            <a:ext cx="6839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https://tools.myfooddata.com/nutrition-facts/170880/wt1/1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C9BC4-CDA9-4D9F-82A3-7551F2139902}"/>
              </a:ext>
            </a:extLst>
          </p:cNvPr>
          <p:cNvSpPr/>
          <p:nvPr/>
        </p:nvSpPr>
        <p:spPr>
          <a:xfrm>
            <a:off x="282270" y="2460276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Whole milk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D5AE3B-DA9F-4EA5-8C00-C4865AB21303}"/>
              </a:ext>
            </a:extLst>
          </p:cNvPr>
          <p:cNvSpPr/>
          <p:nvPr/>
        </p:nvSpPr>
        <p:spPr>
          <a:xfrm>
            <a:off x="3516812" y="4141933"/>
            <a:ext cx="5301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Chocolate milk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5D5D64A-B441-4A65-B0D5-D34A060B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5" y="184150"/>
            <a:ext cx="6234113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dirty="0">
                <a:latin typeface="Arial Black" charset="0"/>
                <a:ea typeface="ＭＳ Ｐゴシック" charset="0"/>
                <a:cs typeface="ＭＳ Ｐゴシック" charset="0"/>
              </a:rPr>
              <a:t>What about Yogurt?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3EC9E7-8A6B-44A3-96D4-D416BBCD18F7}"/>
              </a:ext>
            </a:extLst>
          </p:cNvPr>
          <p:cNvSpPr/>
          <p:nvPr/>
        </p:nvSpPr>
        <p:spPr>
          <a:xfrm>
            <a:off x="287985" y="2935968"/>
            <a:ext cx="6234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https://tools.myfooddata.com/nutrition-facts/171284/wt4/1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48C5C-5504-4A53-B940-7905D99724D2}"/>
              </a:ext>
            </a:extLst>
          </p:cNvPr>
          <p:cNvSpPr/>
          <p:nvPr/>
        </p:nvSpPr>
        <p:spPr>
          <a:xfrm>
            <a:off x="154317" y="2002284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Plain yogurt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B8B8EC-4335-434D-A269-0E63EBBED774}"/>
              </a:ext>
            </a:extLst>
          </p:cNvPr>
          <p:cNvSpPr/>
          <p:nvPr/>
        </p:nvSpPr>
        <p:spPr>
          <a:xfrm>
            <a:off x="2348491" y="6304518"/>
            <a:ext cx="6795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https://tools.myfooddata.com/nutrition-facts/170907/100g/1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EBD61-EBBD-4A3E-9933-50262EC00D0A}"/>
              </a:ext>
            </a:extLst>
          </p:cNvPr>
          <p:cNvSpPr/>
          <p:nvPr/>
        </p:nvSpPr>
        <p:spPr>
          <a:xfrm>
            <a:off x="380860" y="5200330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Lowfat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Greek vanilla yogurt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098C5-986D-4FDE-838A-8BEC41E9792A}"/>
              </a:ext>
            </a:extLst>
          </p:cNvPr>
          <p:cNvSpPr/>
          <p:nvPr/>
        </p:nvSpPr>
        <p:spPr>
          <a:xfrm>
            <a:off x="2974985" y="4527910"/>
            <a:ext cx="609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https://tools.myfooddata.com/nutrition-facts/173779/wt1/1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26482-05A8-4C45-BA14-2C215F4A5C18}"/>
              </a:ext>
            </a:extLst>
          </p:cNvPr>
          <p:cNvSpPr/>
          <p:nvPr/>
        </p:nvSpPr>
        <p:spPr>
          <a:xfrm>
            <a:off x="1727404" y="3332962"/>
            <a:ext cx="734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Silk peach soy yogurt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64B3608-29A6-4EFC-9734-19F3F117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charset="0"/>
                <a:ea typeface="ＭＳ Ｐゴシック" charset="-128"/>
              </a:rPr>
              <a:t>Effect on Health of High-Fat Food Consumption</a:t>
            </a:r>
          </a:p>
        </p:txBody>
      </p:sp>
      <p:sp>
        <p:nvSpPr>
          <p:cNvPr id="27651" name="Content Placeholder 3">
            <a:extLst>
              <a:ext uri="{FF2B5EF4-FFF2-40B4-BE49-F238E27FC236}">
                <a16:creationId xmlns:a16="http://schemas.microsoft.com/office/drawing/2014/main" id="{F2A50C57-BBE1-47E6-9AFE-A5FD323A3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550" y="2057399"/>
            <a:ext cx="7586501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 Black" charset="0"/>
                <a:ea typeface="ＭＳ Ｐゴシック" charset="0"/>
                <a:cs typeface="Arial Black" charset="0"/>
              </a:rPr>
              <a:t>Weight gain/obesity</a:t>
            </a: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latin typeface="Arial Black" charset="0"/>
              <a:ea typeface="ＭＳ Ｐゴシック" charset="0"/>
              <a:cs typeface="Arial Black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 Black" charset="0"/>
                <a:ea typeface="ＭＳ Ｐゴシック" charset="0"/>
                <a:cs typeface="Arial Black" charset="0"/>
              </a:rPr>
              <a:t>High blood cholesterol</a:t>
            </a:r>
          </a:p>
          <a:p>
            <a:pPr>
              <a:buFont typeface="Arial" charset="0"/>
              <a:buChar char="•"/>
              <a:defRPr/>
            </a:pPr>
            <a:endParaRPr lang="en-US" sz="1600" dirty="0">
              <a:latin typeface="Arial Black" charset="0"/>
              <a:ea typeface="ＭＳ Ｐゴシック" charset="0"/>
              <a:cs typeface="Arial Black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 Black" charset="0"/>
                <a:ea typeface="ＭＳ Ｐゴシック" charset="0"/>
                <a:cs typeface="Arial Black" charset="0"/>
              </a:rPr>
              <a:t>High blood pressure</a:t>
            </a:r>
          </a:p>
          <a:p>
            <a:pPr>
              <a:buFont typeface="Arial" charset="0"/>
              <a:buChar char="•"/>
              <a:defRPr/>
            </a:pPr>
            <a:endParaRPr lang="en-US" sz="1600" dirty="0">
              <a:latin typeface="Arial Black" charset="0"/>
              <a:ea typeface="ＭＳ Ｐゴシック" charset="0"/>
              <a:cs typeface="Arial Black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 Black" charset="0"/>
                <a:ea typeface="ＭＳ Ｐゴシック" charset="0"/>
                <a:cs typeface="Arial Black" charset="0"/>
              </a:rPr>
              <a:t>Heart disease (heart attack, stroke)</a:t>
            </a:r>
          </a:p>
          <a:p>
            <a:pPr>
              <a:buFont typeface="Arial" charset="0"/>
              <a:buNone/>
              <a:defRPr/>
            </a:pPr>
            <a:endParaRPr lang="en-US" sz="1600" dirty="0">
              <a:latin typeface="Arial Black" charset="0"/>
              <a:ea typeface="ＭＳ Ｐゴシック" charset="0"/>
              <a:cs typeface="Arial Black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 Black" charset="0"/>
                <a:ea typeface="ＭＳ Ｐゴシック" charset="0"/>
                <a:cs typeface="Arial Black" charset="0"/>
              </a:rPr>
              <a:t>Some types of cancer</a:t>
            </a:r>
            <a:endParaRPr lang="en-US" dirty="0">
              <a:latin typeface="Arial Black" charset="0"/>
              <a:ea typeface="ＭＳ Ｐゴシック" charset="0"/>
              <a:cs typeface="Arial Black" charset="0"/>
            </a:endParaRPr>
          </a:p>
        </p:txBody>
      </p:sp>
      <p:pic>
        <p:nvPicPr>
          <p:cNvPr id="3" name="Graphic 2" descr="Heart with pulse">
            <a:extLst>
              <a:ext uri="{FF2B5EF4-FFF2-40B4-BE49-F238E27FC236}">
                <a16:creationId xmlns:a16="http://schemas.microsoft.com/office/drawing/2014/main" id="{159F770A-4A45-4734-A1BC-6B9F7397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1417638"/>
            <a:ext cx="3722914" cy="37229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3F01BD9-7281-44A8-B5D9-366A4A38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74638"/>
            <a:ext cx="7580312" cy="1143000"/>
          </a:xfrm>
          <a:ln w="508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Effect on Health: Sugar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5865508-9701-45C8-98F4-F1AF65153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565" y="2057399"/>
            <a:ext cx="4038600" cy="4525963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Weight gain/obesity</a:t>
            </a:r>
          </a:p>
          <a:p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Dental caries</a:t>
            </a:r>
          </a:p>
          <a:p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Increased risks for developing Type 2 Diabetes</a:t>
            </a:r>
          </a:p>
          <a:p>
            <a:endParaRPr lang="en-US" altLang="en-US" sz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Slower immune system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817BB749-6362-48F0-A67E-AA0D82FA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3165" y="2439955"/>
            <a:ext cx="4452255" cy="211455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Lower good cholesterol (HDL) 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Higher bad cholesterol (LDL)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9F136C-5A7F-48EB-B111-9317998A656F}"/>
</file>

<file path=customXml/itemProps2.xml><?xml version="1.0" encoding="utf-8"?>
<ds:datastoreItem xmlns:ds="http://schemas.openxmlformats.org/officeDocument/2006/customXml" ds:itemID="{AA463AFC-FD23-4276-AB9B-A52C47BDA332}"/>
</file>

<file path=customXml/itemProps3.xml><?xml version="1.0" encoding="utf-8"?>
<ds:datastoreItem xmlns:ds="http://schemas.openxmlformats.org/officeDocument/2006/customXml" ds:itemID="{EA8626FD-7960-46E3-8021-F8F9B11F366D}"/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717</Words>
  <Application>Microsoft Office PowerPoint</Application>
  <PresentationFormat>On-screen Show (4:3)</PresentationFormat>
  <Paragraphs>110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ＭＳ Ｐゴシック</vt:lpstr>
      <vt:lpstr>Calibri</vt:lpstr>
      <vt:lpstr>Arial Black</vt:lpstr>
      <vt:lpstr>Office Theme</vt:lpstr>
      <vt:lpstr>Choosing Nutrient-Dense Foods</vt:lpstr>
      <vt:lpstr>Interactive Food Label</vt:lpstr>
      <vt:lpstr>Empty Calories</vt:lpstr>
      <vt:lpstr>Most Candies and Sodas are Empty Calories </vt:lpstr>
      <vt:lpstr>Sugar in Foods</vt:lpstr>
      <vt:lpstr>What about Milk?</vt:lpstr>
      <vt:lpstr>What about Yogurt?</vt:lpstr>
      <vt:lpstr>Effect on Health of High-Fat Food Consumption</vt:lpstr>
      <vt:lpstr>Effect on Health: Sugar</vt:lpstr>
      <vt:lpstr>Limiting Fats</vt:lpstr>
      <vt:lpstr>Limiting Sugars</vt:lpstr>
      <vt:lpstr>Nutrition Paper Explains . .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 Pittillo</dc:creator>
  <cp:lastModifiedBy>Mitchell, Terri</cp:lastModifiedBy>
  <cp:revision>100</cp:revision>
  <dcterms:created xsi:type="dcterms:W3CDTF">2013-11-23T20:10:14Z</dcterms:created>
  <dcterms:modified xsi:type="dcterms:W3CDTF">2022-01-08T19:22:40Z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