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40"/>
    <a:srgbClr val="FF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75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AE7C3-DAFD-2C4E-8389-B4BA4753FDF2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059B2-A64C-0E4E-8B74-85F83918F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397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AE7C3-DAFD-2C4E-8389-B4BA4753FDF2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059B2-A64C-0E4E-8B74-85F83918F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439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AE7C3-DAFD-2C4E-8389-B4BA4753FDF2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059B2-A64C-0E4E-8B74-85F83918F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107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AE7C3-DAFD-2C4E-8389-B4BA4753FDF2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059B2-A64C-0E4E-8B74-85F83918F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000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AE7C3-DAFD-2C4E-8389-B4BA4753FDF2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059B2-A64C-0E4E-8B74-85F83918F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036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AE7C3-DAFD-2C4E-8389-B4BA4753FDF2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059B2-A64C-0E4E-8B74-85F83918F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848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AE7C3-DAFD-2C4E-8389-B4BA4753FDF2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059B2-A64C-0E4E-8B74-85F83918F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664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AE7C3-DAFD-2C4E-8389-B4BA4753FDF2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059B2-A64C-0E4E-8B74-85F83918F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78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AE7C3-DAFD-2C4E-8389-B4BA4753FDF2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059B2-A64C-0E4E-8B74-85F83918F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758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AE7C3-DAFD-2C4E-8389-B4BA4753FDF2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059B2-A64C-0E4E-8B74-85F83918F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942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AE7C3-DAFD-2C4E-8389-B4BA4753FDF2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059B2-A64C-0E4E-8B74-85F83918F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828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AE7C3-DAFD-2C4E-8389-B4BA4753FDF2}" type="datetimeFigureOut">
              <a:rPr lang="en-US" smtClean="0"/>
              <a:t>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059B2-A64C-0E4E-8B74-85F83918F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789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7241" y="1129005"/>
            <a:ext cx="8248261" cy="2830444"/>
          </a:xfrm>
          <a:ln w="508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6000" dirty="0">
                <a:latin typeface="Abadi Extra Light" panose="020B0204020104020204" pitchFamily="34" charset="0"/>
              </a:rPr>
              <a:t>Sadness, Depression, </a:t>
            </a:r>
            <a:br>
              <a:rPr lang="en-US" sz="6000" dirty="0">
                <a:latin typeface="Abadi Extra Light" panose="020B0204020104020204" pitchFamily="34" charset="0"/>
              </a:rPr>
            </a:br>
            <a:r>
              <a:rPr lang="en-US" sz="6000" dirty="0">
                <a:latin typeface="Abadi Extra Light" panose="020B0204020104020204" pitchFamily="34" charset="0"/>
              </a:rPr>
              <a:t>and Getting Help</a:t>
            </a:r>
          </a:p>
        </p:txBody>
      </p:sp>
      <p:pic>
        <p:nvPicPr>
          <p:cNvPr id="4" name="Graphic 3" descr="Call center">
            <a:extLst>
              <a:ext uri="{FF2B5EF4-FFF2-40B4-BE49-F238E27FC236}">
                <a16:creationId xmlns:a16="http://schemas.microsoft.com/office/drawing/2014/main" id="{714593D3-AA2E-4842-A188-85EA00CF8D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25143" y="3013788"/>
            <a:ext cx="3844212" cy="3844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30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758" y="457200"/>
            <a:ext cx="3570715" cy="1143000"/>
          </a:xfrm>
          <a:solidFill>
            <a:schemeClr val="accent5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Sadness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6792" y="1926771"/>
            <a:ext cx="3830450" cy="45259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Emotional pain</a:t>
            </a:r>
          </a:p>
          <a:p>
            <a:r>
              <a:rPr lang="en-US" dirty="0">
                <a:solidFill>
                  <a:schemeClr val="bg1"/>
                </a:solidFill>
              </a:rPr>
              <a:t>Normal response to loss</a:t>
            </a:r>
          </a:p>
          <a:p>
            <a:r>
              <a:rPr lang="en-US" dirty="0">
                <a:solidFill>
                  <a:schemeClr val="bg1"/>
                </a:solidFill>
              </a:rPr>
              <a:t>Everyone feels sad sometimes</a:t>
            </a:r>
          </a:p>
          <a:p>
            <a:r>
              <a:rPr lang="en-US" dirty="0">
                <a:solidFill>
                  <a:schemeClr val="bg1"/>
                </a:solidFill>
              </a:rPr>
              <a:t>Helps us appreciate happiness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24A703-AD8D-43D6-B66B-FC4C3C3F44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758" y="1847461"/>
            <a:ext cx="3950560" cy="439005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27FDF0A-7D7A-41E9-A2B2-DB789DC977C4}"/>
              </a:ext>
            </a:extLst>
          </p:cNvPr>
          <p:cNvSpPr/>
          <p:nvPr/>
        </p:nvSpPr>
        <p:spPr>
          <a:xfrm>
            <a:off x="438540" y="6269995"/>
            <a:ext cx="509451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https://commons.wikimedia.org/wiki/File:Sad_Flower_-_FREE_(50210831957).png</a:t>
            </a:r>
          </a:p>
        </p:txBody>
      </p:sp>
    </p:spTree>
    <p:extLst>
      <p:ext uri="{BB962C8B-B14F-4D97-AF65-F5344CB8AC3E}">
        <p14:creationId xmlns:p14="http://schemas.microsoft.com/office/powerpoint/2010/main" val="65719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9064" y="274638"/>
            <a:ext cx="3188865" cy="1143000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Depression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0743" y="1834594"/>
            <a:ext cx="4406095" cy="362581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 deeper sadness</a:t>
            </a:r>
          </a:p>
          <a:p>
            <a:r>
              <a:rPr lang="en-US" dirty="0">
                <a:solidFill>
                  <a:schemeClr val="bg1"/>
                </a:solidFill>
              </a:rPr>
              <a:t>Lasts longer</a:t>
            </a:r>
          </a:p>
          <a:p>
            <a:r>
              <a:rPr lang="en-US" dirty="0">
                <a:solidFill>
                  <a:schemeClr val="bg1"/>
                </a:solidFill>
              </a:rPr>
              <a:t>May have physical symptoms</a:t>
            </a:r>
          </a:p>
          <a:p>
            <a:r>
              <a:rPr lang="en-US" dirty="0">
                <a:solidFill>
                  <a:schemeClr val="bg1"/>
                </a:solidFill>
              </a:rPr>
              <a:t>More difficult to overcome</a:t>
            </a:r>
          </a:p>
        </p:txBody>
      </p:sp>
      <p:pic>
        <p:nvPicPr>
          <p:cNvPr id="1026" name="Picture 2" descr="Depression Drawing Major Depressive Disorder - Depression ">
            <a:extLst>
              <a:ext uri="{FF2B5EF4-FFF2-40B4-BE49-F238E27FC236}">
                <a16:creationId xmlns:a16="http://schemas.microsoft.com/office/drawing/2014/main" id="{E1751092-A23C-4FE7-9931-77DD8AFFAD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62" y="1731443"/>
            <a:ext cx="3391851" cy="4851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D186562-67ED-4B16-9E19-D2D8EAA0F057}"/>
              </a:ext>
            </a:extLst>
          </p:cNvPr>
          <p:cNvSpPr/>
          <p:nvPr/>
        </p:nvSpPr>
        <p:spPr>
          <a:xfrm>
            <a:off x="3387013" y="6306363"/>
            <a:ext cx="563569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http://clipart-library.com/clipart/depression-cliparts_7.htm</a:t>
            </a:r>
          </a:p>
        </p:txBody>
      </p:sp>
    </p:spTree>
    <p:extLst>
      <p:ext uri="{BB962C8B-B14F-4D97-AF65-F5344CB8AC3E}">
        <p14:creationId xmlns:p14="http://schemas.microsoft.com/office/powerpoint/2010/main" val="4008950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525" y="274638"/>
            <a:ext cx="8561507" cy="1143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/>
              <a:t>How Might Sadness or Depression Feel?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525" y="2041466"/>
            <a:ext cx="5169158" cy="3939458"/>
          </a:xfrm>
        </p:spPr>
        <p:txBody>
          <a:bodyPr/>
          <a:lstStyle/>
          <a:p>
            <a:r>
              <a:rPr lang="en-US" dirty="0"/>
              <a:t>Feeling “blue”</a:t>
            </a:r>
          </a:p>
          <a:p>
            <a:r>
              <a:rPr lang="en-US" dirty="0"/>
              <a:t>Loss of joy</a:t>
            </a:r>
          </a:p>
          <a:p>
            <a:r>
              <a:rPr lang="en-US" dirty="0"/>
              <a:t>Tiredness </a:t>
            </a:r>
          </a:p>
          <a:p>
            <a:r>
              <a:rPr lang="en-US" dirty="0"/>
              <a:t>Feelings of worthlessness</a:t>
            </a:r>
          </a:p>
          <a:p>
            <a:r>
              <a:rPr lang="en-US" dirty="0"/>
              <a:t>Hopelessness</a:t>
            </a:r>
          </a:p>
          <a:p>
            <a:r>
              <a:rPr lang="en-US" dirty="0"/>
              <a:t>Feeling anxious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 descr="File:Light Rain Cloud.png">
            <a:extLst>
              <a:ext uri="{FF2B5EF4-FFF2-40B4-BE49-F238E27FC236}">
                <a16:creationId xmlns:a16="http://schemas.microsoft.com/office/drawing/2014/main" id="{A8FB8A2E-5709-4B5B-8900-05FB125ADE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3" r="5265"/>
          <a:stretch/>
        </p:blipFill>
        <p:spPr bwMode="auto">
          <a:xfrm>
            <a:off x="4264090" y="1110341"/>
            <a:ext cx="4739952" cy="446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18D344D-F6ED-4CA3-B5A2-A94D498E16EA}"/>
              </a:ext>
            </a:extLst>
          </p:cNvPr>
          <p:cNvSpPr/>
          <p:nvPr/>
        </p:nvSpPr>
        <p:spPr>
          <a:xfrm>
            <a:off x="4432042" y="5938138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https://commons.wikimedia.org/wiki/File:Light_Rain_Cloud.png</a:t>
            </a:r>
          </a:p>
        </p:txBody>
      </p:sp>
    </p:spTree>
    <p:extLst>
      <p:ext uri="{BB962C8B-B14F-4D97-AF65-F5344CB8AC3E}">
        <p14:creationId xmlns:p14="http://schemas.microsoft.com/office/powerpoint/2010/main" val="2448029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0772" y="264789"/>
            <a:ext cx="7117838" cy="851182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What Might Trigger Sadness?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2822" y="1579394"/>
            <a:ext cx="7753738" cy="2109173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FFFFFF"/>
                </a:solidFill>
              </a:rPr>
              <a:t>Death of a loved one: pet or person</a:t>
            </a:r>
          </a:p>
          <a:p>
            <a:r>
              <a:rPr lang="en-US" dirty="0">
                <a:solidFill>
                  <a:srgbClr val="FFFFFF"/>
                </a:solidFill>
              </a:rPr>
              <a:t>Moving away</a:t>
            </a:r>
          </a:p>
          <a:p>
            <a:r>
              <a:rPr lang="en-US" dirty="0">
                <a:solidFill>
                  <a:srgbClr val="FFFFFF"/>
                </a:solidFill>
              </a:rPr>
              <a:t>Separation or divorce of parents</a:t>
            </a:r>
          </a:p>
          <a:p>
            <a:r>
              <a:rPr lang="en-US" dirty="0">
                <a:solidFill>
                  <a:srgbClr val="FFFFFF"/>
                </a:solidFill>
              </a:rPr>
              <a:t>Big changes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074" name="Picture 2" descr="https://openclipart.org/image/400px/293665">
            <a:extLst>
              <a:ext uri="{FF2B5EF4-FFF2-40B4-BE49-F238E27FC236}">
                <a16:creationId xmlns:a16="http://schemas.microsoft.com/office/drawing/2014/main" id="{89F04843-ED5B-42BB-9E2B-46FF57C89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9188" y="3078099"/>
            <a:ext cx="4433596" cy="3690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AAF1890-0EEF-4152-8EAE-0F6CAC7C4435}"/>
              </a:ext>
            </a:extLst>
          </p:cNvPr>
          <p:cNvSpPr/>
          <p:nvPr/>
        </p:nvSpPr>
        <p:spPr>
          <a:xfrm>
            <a:off x="5915271" y="6492069"/>
            <a:ext cx="30332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https://openclipart.org/image/400px/293665</a:t>
            </a:r>
          </a:p>
        </p:txBody>
      </p:sp>
    </p:spTree>
    <p:extLst>
      <p:ext uri="{BB962C8B-B14F-4D97-AF65-F5344CB8AC3E}">
        <p14:creationId xmlns:p14="http://schemas.microsoft.com/office/powerpoint/2010/main" val="1903593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5394" y="274638"/>
            <a:ext cx="6341181" cy="1143000"/>
          </a:xfrm>
          <a:ln w="5080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>
                <a:solidFill>
                  <a:srgbClr val="008000"/>
                </a:solidFill>
              </a:rPr>
              <a:t>Getting Help for Sadness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714014"/>
            <a:ext cx="4917233" cy="482763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Spending time with friends</a:t>
            </a:r>
          </a:p>
          <a:p>
            <a:r>
              <a:rPr lang="en-US" dirty="0">
                <a:solidFill>
                  <a:srgbClr val="FFFFFF"/>
                </a:solidFill>
              </a:rPr>
              <a:t>Talking with a counselor, nurse, or trusted adult</a:t>
            </a:r>
          </a:p>
          <a:p>
            <a:r>
              <a:rPr lang="en-US" dirty="0">
                <a:solidFill>
                  <a:srgbClr val="FFFFFF"/>
                </a:solidFill>
              </a:rPr>
              <a:t>Physical activity</a:t>
            </a:r>
          </a:p>
          <a:p>
            <a:r>
              <a:rPr lang="en-US" dirty="0">
                <a:solidFill>
                  <a:srgbClr val="FFFFFF"/>
                </a:solidFill>
              </a:rPr>
              <a:t>Healthy nutrition</a:t>
            </a:r>
          </a:p>
          <a:p>
            <a:r>
              <a:rPr lang="en-US" dirty="0">
                <a:solidFill>
                  <a:srgbClr val="FFFFFF"/>
                </a:solidFill>
              </a:rPr>
              <a:t>Journaling</a:t>
            </a:r>
          </a:p>
          <a:p>
            <a:r>
              <a:rPr lang="en-US" dirty="0">
                <a:solidFill>
                  <a:srgbClr val="FFFFFF"/>
                </a:solidFill>
              </a:rPr>
              <a:t>Creating a memory box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1372D4-FE89-4B18-A949-2072FF6BC5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3620278"/>
            <a:ext cx="4842588" cy="242129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65BD3F0-52E9-4CEE-B106-05002080F720}"/>
              </a:ext>
            </a:extLst>
          </p:cNvPr>
          <p:cNvSpPr/>
          <p:nvPr/>
        </p:nvSpPr>
        <p:spPr>
          <a:xfrm>
            <a:off x="4572000" y="6541653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https://pixabay.com/vectors/children-playing-exercise-play-310223/</a:t>
            </a:r>
          </a:p>
        </p:txBody>
      </p:sp>
    </p:spTree>
    <p:extLst>
      <p:ext uri="{BB962C8B-B14F-4D97-AF65-F5344CB8AC3E}">
        <p14:creationId xmlns:p14="http://schemas.microsoft.com/office/powerpoint/2010/main" val="3892801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A64F320-E6BE-451F-9E88-7313BB0070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122" y="1881966"/>
            <a:ext cx="4457534" cy="44227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473" y="274638"/>
            <a:ext cx="3508322" cy="11430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Memory Box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78713"/>
            <a:ext cx="4940344" cy="45259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Decorate a colorful box</a:t>
            </a:r>
          </a:p>
          <a:p>
            <a:r>
              <a:rPr lang="en-US" dirty="0">
                <a:solidFill>
                  <a:schemeClr val="bg1"/>
                </a:solidFill>
              </a:rPr>
              <a:t>Collect mementos that are meaningful</a:t>
            </a:r>
          </a:p>
          <a:p>
            <a:r>
              <a:rPr lang="en-US" dirty="0">
                <a:solidFill>
                  <a:schemeClr val="bg1"/>
                </a:solidFill>
              </a:rPr>
              <a:t>Find a good place to store the box so it can be found when needed</a:t>
            </a:r>
          </a:p>
          <a:p>
            <a:r>
              <a:rPr lang="en-US" dirty="0">
                <a:solidFill>
                  <a:schemeClr val="bg1"/>
                </a:solidFill>
              </a:rPr>
              <a:t>Enjoy the memories</a:t>
            </a:r>
            <a:endParaRPr lang="en-US" dirty="0"/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43B7023-12A0-4B36-87DC-D46DDDBB0C4B}"/>
              </a:ext>
            </a:extLst>
          </p:cNvPr>
          <p:cNvSpPr/>
          <p:nvPr/>
        </p:nvSpPr>
        <p:spPr>
          <a:xfrm>
            <a:off x="4572000" y="6407929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/>
              <a:t>https://pixabay.com/vectors/box-red-open-empty-treasure-chest-37328/</a:t>
            </a:r>
          </a:p>
        </p:txBody>
      </p:sp>
    </p:spTree>
    <p:extLst>
      <p:ext uri="{BB962C8B-B14F-4D97-AF65-F5344CB8AC3E}">
        <p14:creationId xmlns:p14="http://schemas.microsoft.com/office/powerpoint/2010/main" val="14868632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A46C15418DE74CA8ED88FD0FBD0565" ma:contentTypeVersion="35" ma:contentTypeDescription="Create a new document." ma:contentTypeScope="" ma:versionID="dcc135deef2942a3a7e3637ac156e8e0">
  <xsd:schema xmlns:xsd="http://www.w3.org/2001/XMLSchema" xmlns:xs="http://www.w3.org/2001/XMLSchema" xmlns:p="http://schemas.microsoft.com/office/2006/metadata/properties" xmlns:ns2="71fd53a8-7e16-456b-b407-4e8a8765fb72" xmlns:ns3="0ae8d83d-79c7-4d48-9247-0884335b5ad1" targetNamespace="http://schemas.microsoft.com/office/2006/metadata/properties" ma:root="true" ma:fieldsID="5ca83bb93bc00d0bd23f4db524746609" ns2:_="" ns3:_="">
    <xsd:import namespace="71fd53a8-7e16-456b-b407-4e8a8765fb72"/>
    <xsd:import namespace="0ae8d83d-79c7-4d48-9247-0884335b5ad1"/>
    <xsd:element name="properties">
      <xsd:complexType>
        <xsd:sequence>
          <xsd:element name="documentManagement">
            <xsd:complexType>
              <xsd:all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Leaders" minOccurs="0"/>
                <xsd:element ref="ns2:Members" minOccurs="0"/>
                <xsd:element ref="ns2:Member_Groups" minOccurs="0"/>
                <xsd:element ref="ns2:Distribution_Groups" minOccurs="0"/>
                <xsd:element ref="ns2:LMS_Mappings" minOccurs="0"/>
                <xsd:element ref="ns2:Invited_Leaders" minOccurs="0"/>
                <xsd:element ref="ns2:Invited_Members" minOccurs="0"/>
                <xsd:element ref="ns2:Self_Registration_Enabled" minOccurs="0"/>
                <xsd:element ref="ns2:Has_Leaders_Only_SectionGroup" minOccurs="0"/>
                <xsd:element ref="ns2:Is_Collaboration_Space_Locked" minOccurs="0"/>
                <xsd:element ref="ns2:IsNotebookLocked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fd53a8-7e16-456b-b407-4e8a8765fb72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CultureName" ma:index="10" nillable="true" ma:displayName="Culture Name" ma:internalName="CultureName">
      <xsd:simpleType>
        <xsd:restriction base="dms:Text"/>
      </xsd:simpleType>
    </xsd:element>
    <xsd:element name="AppVersion" ma:index="11" nillable="true" ma:displayName="App Version" ma:internalName="AppVersion">
      <xsd:simpleType>
        <xsd:restriction base="dms:Text"/>
      </xsd:simpleType>
    </xsd:element>
    <xsd:element name="TeamsChannelId" ma:index="12" nillable="true" ma:displayName="Teams Channel Id" ma:internalName="TeamsChannelId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4" nillable="true" ma:displayName="Math Settings" ma:internalName="Math_Settings">
      <xsd:simpleType>
        <xsd:restriction base="dms:Text"/>
      </xsd:simpleType>
    </xsd:element>
    <xsd:element name="DefaultSectionNames" ma:index="15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6" nillable="true" ma:displayName="Templates" ma:internalName="Templates">
      <xsd:simpleType>
        <xsd:restriction base="dms:Note">
          <xsd:maxLength value="255"/>
        </xsd:restriction>
      </xsd:simpleType>
    </xsd:element>
    <xsd:element name="Leaders" ma:index="17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18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19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0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1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Leaders" ma:index="22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23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Self_Registration_Enabled" ma:index="24" nillable="true" ma:displayName="Self Registration Enabled" ma:internalName="Self_Registration_Enabled">
      <xsd:simpleType>
        <xsd:restriction base="dms:Boolean"/>
      </xsd:simpleType>
    </xsd:element>
    <xsd:element name="Has_Leaders_Only_SectionGroup" ma:index="25" nillable="true" ma:displayName="Has Leaders Only SectionGroup" ma:internalName="Has_Leaders_Only_SectionGroup">
      <xsd:simpleType>
        <xsd:restriction base="dms:Boolean"/>
      </xsd:simpleType>
    </xsd:element>
    <xsd:element name="Is_Collaboration_Space_Locked" ma:index="26" nillable="true" ma:displayName="Is Collaboration Space Locked" ma:internalName="Is_Collaboration_Space_Locked">
      <xsd:simpleType>
        <xsd:restriction base="dms:Boolean"/>
      </xsd:simpleType>
    </xsd:element>
    <xsd:element name="IsNotebookLocked" ma:index="27" nillable="true" ma:displayName="Is Notebook Locked" ma:internalName="IsNotebookLocked">
      <xsd:simpleType>
        <xsd:restriction base="dms:Boolean"/>
      </xsd:simpleType>
    </xsd:element>
    <xsd:element name="MediaServiceMetadata" ma:index="2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3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33" nillable="true" ma:displayName="Tags" ma:internalName="MediaServiceAutoTags" ma:readOnly="true">
      <xsd:simpleType>
        <xsd:restriction base="dms:Text"/>
      </xsd:simpleType>
    </xsd:element>
    <xsd:element name="MediaServiceOCR" ma:index="3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3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41" nillable="true" ma:taxonomy="true" ma:internalName="lcf76f155ced4ddcb4097134ff3c332f" ma:taxonomyFieldName="MediaServiceImageTags" ma:displayName="Image Tags" ma:readOnly="false" ma:fieldId="{5cf76f15-5ced-4ddc-b409-7134ff3c332f}" ma:taxonomyMulti="true" ma:sspId="da0cd38b-47d1-479b-a863-216ca283e7c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e8d83d-79c7-4d48-9247-0884335b5ad1" elementFormDefault="qualified">
    <xsd:import namespace="http://schemas.microsoft.com/office/2006/documentManagement/types"/>
    <xsd:import namespace="http://schemas.microsoft.com/office/infopath/2007/PartnerControls"/>
    <xsd:element name="SharedWithUsers" ma:index="3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42" nillable="true" ma:displayName="Taxonomy Catch All Column" ma:hidden="true" ma:list="{e79d7782-3a27-4c7e-b0fd-a64847a2f19a}" ma:internalName="TaxCatchAll" ma:showField="CatchAllData" ma:web="0ae8d83d-79c7-4d48-9247-0884335b5ad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eaders xmlns="71fd53a8-7e16-456b-b407-4e8a8765fb72">
      <UserInfo>
        <DisplayName/>
        <AccountId xsi:nil="true"/>
        <AccountType/>
      </UserInfo>
    </Leaders>
    <Templates xmlns="71fd53a8-7e16-456b-b407-4e8a8765fb72" xsi:nil="true"/>
    <Members xmlns="71fd53a8-7e16-456b-b407-4e8a8765fb72">
      <UserInfo>
        <DisplayName/>
        <AccountId xsi:nil="true"/>
        <AccountType/>
      </UserInfo>
    </Members>
    <DefaultSectionNames xmlns="71fd53a8-7e16-456b-b407-4e8a8765fb72" xsi:nil="true"/>
    <Invited_Leaders xmlns="71fd53a8-7e16-456b-b407-4e8a8765fb72" xsi:nil="true"/>
    <IsNotebookLocked xmlns="71fd53a8-7e16-456b-b407-4e8a8765fb72" xsi:nil="true"/>
    <Distribution_Groups xmlns="71fd53a8-7e16-456b-b407-4e8a8765fb72" xsi:nil="true"/>
    <Member_Groups xmlns="71fd53a8-7e16-456b-b407-4e8a8765fb72">
      <UserInfo>
        <DisplayName/>
        <AccountId xsi:nil="true"/>
        <AccountType/>
      </UserInfo>
    </Member_Groups>
    <Self_Registration_Enabled xmlns="71fd53a8-7e16-456b-b407-4e8a8765fb72" xsi:nil="true"/>
    <Invited_Members xmlns="71fd53a8-7e16-456b-b407-4e8a8765fb72" xsi:nil="true"/>
    <TeamsChannelId xmlns="71fd53a8-7e16-456b-b407-4e8a8765fb72" xsi:nil="true"/>
    <NotebookType xmlns="71fd53a8-7e16-456b-b407-4e8a8765fb72" xsi:nil="true"/>
    <CultureName xmlns="71fd53a8-7e16-456b-b407-4e8a8765fb72" xsi:nil="true"/>
    <Is_Collaboration_Space_Locked xmlns="71fd53a8-7e16-456b-b407-4e8a8765fb72" xsi:nil="true"/>
    <AppVersion xmlns="71fd53a8-7e16-456b-b407-4e8a8765fb72" xsi:nil="true"/>
    <LMS_Mappings xmlns="71fd53a8-7e16-456b-b407-4e8a8765fb72" xsi:nil="true"/>
    <FolderType xmlns="71fd53a8-7e16-456b-b407-4e8a8765fb72" xsi:nil="true"/>
    <Owner xmlns="71fd53a8-7e16-456b-b407-4e8a8765fb72">
      <UserInfo>
        <DisplayName/>
        <AccountId xsi:nil="true"/>
        <AccountType/>
      </UserInfo>
    </Owner>
    <Math_Settings xmlns="71fd53a8-7e16-456b-b407-4e8a8765fb72" xsi:nil="true"/>
    <Has_Leaders_Only_SectionGroup xmlns="71fd53a8-7e16-456b-b407-4e8a8765fb72" xsi:nil="true"/>
    <TaxCatchAll xmlns="0ae8d83d-79c7-4d48-9247-0884335b5ad1" xsi:nil="true"/>
    <lcf76f155ced4ddcb4097134ff3c332f xmlns="71fd53a8-7e16-456b-b407-4e8a8765fb7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9EDE06A-7034-4C49-A6FD-64D154B864FA}"/>
</file>

<file path=customXml/itemProps2.xml><?xml version="1.0" encoding="utf-8"?>
<ds:datastoreItem xmlns:ds="http://schemas.openxmlformats.org/officeDocument/2006/customXml" ds:itemID="{6CE9E744-A476-4C3B-A04A-0BD9E74B53D4}"/>
</file>

<file path=customXml/itemProps3.xml><?xml version="1.0" encoding="utf-8"?>
<ds:datastoreItem xmlns:ds="http://schemas.openxmlformats.org/officeDocument/2006/customXml" ds:itemID="{C8FBCB4E-E903-4AA4-8BFF-17E41EF1E135}"/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221</Words>
  <Application>Microsoft Office PowerPoint</Application>
  <PresentationFormat>On-screen Show (4:3)</PresentationFormat>
  <Paragraphs>42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Abadi Extra Light</vt:lpstr>
      <vt:lpstr>Arial</vt:lpstr>
      <vt:lpstr>Calibri</vt:lpstr>
      <vt:lpstr>Office Theme</vt:lpstr>
      <vt:lpstr>Sadness, Depression,  and Getting Help</vt:lpstr>
      <vt:lpstr>Sadness</vt:lpstr>
      <vt:lpstr>Depression</vt:lpstr>
      <vt:lpstr>How Might Sadness or Depression Feel?</vt:lpstr>
      <vt:lpstr>What Might Trigger Sadness?</vt:lpstr>
      <vt:lpstr>Getting Help for Sadness</vt:lpstr>
      <vt:lpstr>Memory Box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Sadness, Depression,  and Getting Help</dc:title>
  <dc:creator>Microsoft Office User</dc:creator>
  <cp:lastModifiedBy>Mitchell, Terri</cp:lastModifiedBy>
  <cp:revision>18</cp:revision>
  <dcterms:created xsi:type="dcterms:W3CDTF">2013-08-31T13:16:25Z</dcterms:created>
  <dcterms:modified xsi:type="dcterms:W3CDTF">2022-01-07T23:11:13Z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0x01010089A46C15418DE74CA8ED88FD0FBD0565</vt:lpwstr>
  </property>
</Properties>
</file>