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BFF"/>
    <a:srgbClr val="FF4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7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66921-30D0-4CF6-9C0C-4A9B70D9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3428-CD17-4D53-8BA7-BF806251C74D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607FC-E2B5-4412-BC39-D3F9D498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C19FA-AB00-4EFA-A5FD-4C5F0EA20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43898-7ECA-4028-8FE7-8B313EE50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32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FB9C6-BF80-49CB-A0AD-8F2671F6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BEEE1-7746-43D4-97C5-A85DB7ED1950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74F81-B8C8-46D4-9985-D609609F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AADC2-865C-4CD6-B70A-FE7E2D63A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98E15-5CD5-4D5D-B77F-F3DF38F8D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7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4D5D4-DDD0-437B-99A1-0AAD2B50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3B2E-657A-41F1-AE52-552463CD72EE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494DE-1452-435D-B430-E93C3394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96B48-C9FB-4E48-8015-BB954CE2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E740-E07E-4859-AE8F-990E1792B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09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7A3F7-24AE-454D-B9E9-B54A4419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94AA8-DF17-48F2-95E5-9B39BCE94ED9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A4D75-0704-4D69-8AD7-1692BF6E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FAEAC-F8AF-4092-90A0-AB4E4E68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4A96E-D85B-4B69-8A61-33DA7A503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5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53AB1-4713-42CF-9ADA-D53F22A7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F798-CF17-469B-A576-E79F9F442BB3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5353C-A16C-4AAD-9D07-7804BF23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27686-C8F8-4E1E-9D38-D378C2081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346D-0DAF-4D2F-949B-71A64F7FE4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5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D8E0CB-E8F9-4003-B2C8-7C0A35BD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896FC-D24A-4690-BD32-E6422E16BFE7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9678F1-36D3-4BF9-84C1-BE3AA074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710FE9-5E80-4218-8838-3BD88626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7C70B-6392-4D64-86E0-01BB3A5E1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38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99AFA0-F218-4753-A714-D666C3CD7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86B70-AD91-44DE-88F2-564616BDF5CC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F10FF38-3D35-4F05-BABA-FFCF5EA9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0561FF-8289-46C8-9B3A-C9B08C4A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75324-338B-4932-B076-1385C1D12A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89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8641A8-5FFD-41B5-9EA7-BD521C63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9521-B684-412E-B8F1-B9AA64DC88E5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8C9201-CA17-4575-8FBA-12B885B83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FA9877-C8A6-4CE7-BBAF-54E790E6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D5D44-2053-4400-AFA0-8FB036008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0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EB25AD-C94D-4578-80F0-91488367C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3614-9EDE-4823-9E59-583F7A96C70A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BD8A8D-371A-40B1-8E7A-79CB9008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04C8E4-8BD8-4E21-A334-D05B097B3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9D76-E891-4A6A-B712-5C876D51F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31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7A9D3A-83CA-4B61-A2E1-51AD548C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6A1EB-A82D-46F8-9B09-25C6D1E1D9BB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A38838-722D-4809-A3C5-B95515DB8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515F1-FEEF-45D5-9173-565E321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301B-F154-4D25-A691-40D501EA2C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D6065D-32B7-4247-9811-38A46A3EE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BF48-7158-40A5-857B-1E0F07C064EA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BBAD9E-A7A7-4D10-88A3-E4A1ACB6D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60C16A-EE03-42A0-8306-379A849B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D225-6B00-44F8-BD46-21B0CF202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65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AFA099-362D-472D-958E-47ACC28837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6A15BD7-30AA-4FB9-B603-3D7D9E2E65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BE3C4-92D3-45C3-8916-BF03BFA46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BB588E7-60C2-4BBD-9435-2F5E5265956E}" type="datetime1">
              <a:rPr lang="en-US" altLang="en-US"/>
              <a:pPr>
                <a:defRPr/>
              </a:pPr>
              <a:t>1/7/2022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9FCA-1184-457F-A230-30424F26C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06F33-2414-43CF-92F1-A9304FC65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F42723-BBA5-4340-934E-AACEDAE07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Relationship Id="rId9" Type="http://schemas.openxmlformats.org/officeDocument/2006/relationships/image" Target="../media/image28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orybird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2E155BB-3B06-4923-B3D4-F0CF1DBD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68179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6600" dirty="0">
                <a:solidFill>
                  <a:schemeClr val="bg1"/>
                </a:solidFill>
                <a:latin typeface="Cooper Black" panose="0208090404030B020404" pitchFamily="18" charset="0"/>
                <a:ea typeface="ＭＳ Ｐゴシック" panose="020B0600070205080204" pitchFamily="34" charset="-128"/>
              </a:rPr>
              <a:t>Managing  Stress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F0330F-9085-4E6F-B73A-1714220D4D7E}"/>
              </a:ext>
            </a:extLst>
          </p:cNvPr>
          <p:cNvSpPr/>
          <p:nvPr/>
        </p:nvSpPr>
        <p:spPr>
          <a:xfrm>
            <a:off x="853751" y="3767736"/>
            <a:ext cx="76044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effectLst/>
              </a:rPr>
              <a:t>5.MEH.1.1 </a:t>
            </a:r>
            <a:endParaRPr lang="en-US" dirty="0">
              <a:effectLst/>
            </a:endParaRPr>
          </a:p>
          <a:p>
            <a:pPr algn="ctr"/>
            <a:r>
              <a:rPr lang="en-US" sz="1800" dirty="0">
                <a:effectLst/>
              </a:rPr>
              <a:t>Implement positive stress management strategies.</a:t>
            </a:r>
            <a:r>
              <a:rPr lang="en-US" dirty="0">
                <a:effectLst/>
              </a:rPr>
              <a:t> </a:t>
            </a:r>
            <a:br>
              <a:rPr lang="en-US" sz="1800" dirty="0">
                <a:effectLst/>
              </a:rPr>
            </a:br>
            <a:endParaRPr lang="en-US" dirty="0">
              <a:effectLst/>
            </a:endParaRPr>
          </a:p>
          <a:p>
            <a:pPr algn="ctr"/>
            <a:r>
              <a:rPr lang="en-US" sz="1800" dirty="0">
                <a:effectLst/>
              </a:rPr>
              <a:t>5.MEH.1.2 </a:t>
            </a:r>
            <a:endParaRPr lang="en-US" dirty="0">
              <a:effectLst/>
            </a:endParaRPr>
          </a:p>
          <a:p>
            <a:pPr algn="ctr"/>
            <a:r>
              <a:rPr lang="en-US" sz="1800" dirty="0">
                <a:effectLst/>
              </a:rPr>
              <a:t>Evaluate the effectiveness of stress management strategies.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85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>
            <a:extLst>
              <a:ext uri="{FF2B5EF4-FFF2-40B4-BE49-F238E27FC236}">
                <a16:creationId xmlns:a16="http://schemas.microsoft.com/office/drawing/2014/main" id="{1B0F167B-1506-41A7-9995-511710EF3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938" y="274638"/>
            <a:ext cx="5422900" cy="1143000"/>
          </a:xfrm>
          <a:solidFill>
            <a:schemeClr val="bg1"/>
          </a:solidFill>
          <a:ln w="73025">
            <a:solidFill>
              <a:srgbClr val="0000FF"/>
            </a:solidFill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 Black" charset="0"/>
                <a:cs typeface="Arial Black" charset="0"/>
              </a:rPr>
              <a:t>Deep Breathing</a:t>
            </a:r>
          </a:p>
        </p:txBody>
      </p:sp>
      <p:sp>
        <p:nvSpPr>
          <p:cNvPr id="11267" name="Content Placeholder 5">
            <a:extLst>
              <a:ext uri="{FF2B5EF4-FFF2-40B4-BE49-F238E27FC236}">
                <a16:creationId xmlns:a16="http://schemas.microsoft.com/office/drawing/2014/main" id="{3134477D-493C-4CBA-A519-0CD9D647D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4873"/>
            <a:ext cx="8229600" cy="2112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Take slow, deep breaths.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Place your hand on the abdomen. This is the part of the body that should be rising and falling when you are doing deep breathing.</a:t>
            </a:r>
          </a:p>
        </p:txBody>
      </p:sp>
      <p:sp>
        <p:nvSpPr>
          <p:cNvPr id="11268" name="TextBox 1">
            <a:extLst>
              <a:ext uri="{FF2B5EF4-FFF2-40B4-BE49-F238E27FC236}">
                <a16:creationId xmlns:a16="http://schemas.microsoft.com/office/drawing/2014/main" id="{651DDA6C-CE76-4A4F-98CD-A0DD50C42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63" y="4880558"/>
            <a:ext cx="3968750" cy="12636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</a:rPr>
              <a:t>When could you use deep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</a:rPr>
              <a:t>breathing to calm down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chemeClr val="hlink"/>
                </a:solidFill>
              </a:rPr>
              <a:t>and reduce stress?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B703EB9-8C38-4D22-82AE-E2431EE7D423}"/>
              </a:ext>
            </a:extLst>
          </p:cNvPr>
          <p:cNvSpPr/>
          <p:nvPr/>
        </p:nvSpPr>
        <p:spPr>
          <a:xfrm rot="20499338">
            <a:off x="5067589" y="4656175"/>
            <a:ext cx="3300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zzzzzzzzz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03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E4ECEC2-C56D-4E48-969D-63B30E2F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388" y="274638"/>
            <a:ext cx="3119437" cy="927100"/>
          </a:xfrm>
          <a:ln w="539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/>
              <a:t>Exercise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BDBC606-C8FB-4F83-B6D0-15D503626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1417638"/>
            <a:ext cx="8546841" cy="2849562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Strenuous exercise causes a release of chemicals, called endorphins, which . . .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1000" dirty="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lvl="1" algn="ctr"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keep energy levels up 	</a:t>
            </a:r>
          </a:p>
          <a:p>
            <a:pPr lvl="1" algn="ctr"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make a person feel good</a:t>
            </a:r>
          </a:p>
          <a:p>
            <a:pPr lvl="1" algn="ctr"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help the person sleep</a:t>
            </a:r>
          </a:p>
        </p:txBody>
      </p:sp>
      <p:pic>
        <p:nvPicPr>
          <p:cNvPr id="3" name="Graphic 2" descr="New Wheelchair">
            <a:extLst>
              <a:ext uri="{FF2B5EF4-FFF2-40B4-BE49-F238E27FC236}">
                <a16:creationId xmlns:a16="http://schemas.microsoft.com/office/drawing/2014/main" id="{9BC416DA-B9F3-415E-B0EB-CA9BAC6C6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503" y="3746856"/>
            <a:ext cx="2836506" cy="2836506"/>
          </a:xfrm>
          <a:prstGeom prst="rect">
            <a:avLst/>
          </a:prstGeom>
        </p:spPr>
      </p:pic>
      <p:pic>
        <p:nvPicPr>
          <p:cNvPr id="5" name="Graphic 4" descr="Cycling">
            <a:extLst>
              <a:ext uri="{FF2B5EF4-FFF2-40B4-BE49-F238E27FC236}">
                <a16:creationId xmlns:a16="http://schemas.microsoft.com/office/drawing/2014/main" id="{F114603D-4DCB-462E-B7DE-12CAE1AF5A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9959" y="1685423"/>
            <a:ext cx="2313992" cy="2313992"/>
          </a:xfrm>
          <a:prstGeom prst="rect">
            <a:avLst/>
          </a:prstGeom>
        </p:spPr>
      </p:pic>
      <p:pic>
        <p:nvPicPr>
          <p:cNvPr id="7" name="Graphic 6" descr="Hike">
            <a:extLst>
              <a:ext uri="{FF2B5EF4-FFF2-40B4-BE49-F238E27FC236}">
                <a16:creationId xmlns:a16="http://schemas.microsoft.com/office/drawing/2014/main" id="{581AE783-7617-48D5-9FB0-212025B65D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92059" y="4267200"/>
            <a:ext cx="2412578" cy="2412578"/>
          </a:xfrm>
          <a:prstGeom prst="rect">
            <a:avLst/>
          </a:prstGeom>
        </p:spPr>
      </p:pic>
      <p:pic>
        <p:nvPicPr>
          <p:cNvPr id="9" name="Graphic 8" descr="Dancing">
            <a:extLst>
              <a:ext uri="{FF2B5EF4-FFF2-40B4-BE49-F238E27FC236}">
                <a16:creationId xmlns:a16="http://schemas.microsoft.com/office/drawing/2014/main" id="{8255226F-6B78-4F51-A381-0D77821273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90258" y="1765519"/>
            <a:ext cx="3053742" cy="305374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E50EAC8-AF08-40A6-9BF4-5A086507416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Progressive Muscular Relaxation</a:t>
            </a:r>
          </a:p>
        </p:txBody>
      </p:sp>
      <p:sp>
        <p:nvSpPr>
          <p:cNvPr id="13315" name="Content Placeholder 5">
            <a:extLst>
              <a:ext uri="{FF2B5EF4-FFF2-40B4-BE49-F238E27FC236}">
                <a16:creationId xmlns:a16="http://schemas.microsoft.com/office/drawing/2014/main" id="{BAEB7FD5-F8C7-4AA5-B599-DEA90948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2725"/>
            <a:ext cx="4002088" cy="4525963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rgbClr val="FFFFFF"/>
                </a:solidFill>
                <a:ea typeface="ＭＳ Ｐゴシック" panose="020B0600070205080204" pitchFamily="34" charset="-128"/>
              </a:rPr>
              <a:t>Starting at either the head or the feet, contract and relax each group of muscles for three to five seconds. </a:t>
            </a:r>
          </a:p>
          <a:p>
            <a:pPr eaLnBrk="1" hangingPunct="1"/>
            <a:r>
              <a:rPr lang="en-US" altLang="en-US" sz="2800">
                <a:solidFill>
                  <a:srgbClr val="FFFFFF"/>
                </a:solidFill>
                <a:ea typeface="ＭＳ Ｐゴシック" panose="020B0600070205080204" pitchFamily="34" charset="-128"/>
              </a:rPr>
              <a:t>Repeat the contraction/relaxation three times.  </a:t>
            </a:r>
          </a:p>
          <a:p>
            <a:pPr eaLnBrk="1" hangingPunct="1"/>
            <a:r>
              <a:rPr lang="en-US" altLang="en-US" sz="2800">
                <a:solidFill>
                  <a:srgbClr val="FFFFFF"/>
                </a:solidFill>
                <a:ea typeface="ＭＳ Ｐゴシック" panose="020B0600070205080204" pitchFamily="34" charset="-128"/>
              </a:rPr>
              <a:t>Do this for all the muscle groups.</a:t>
            </a:r>
          </a:p>
        </p:txBody>
      </p:sp>
      <p:pic>
        <p:nvPicPr>
          <p:cNvPr id="3" name="Graphic 2" descr="Lashes">
            <a:extLst>
              <a:ext uri="{FF2B5EF4-FFF2-40B4-BE49-F238E27FC236}">
                <a16:creationId xmlns:a16="http://schemas.microsoft.com/office/drawing/2014/main" id="{329EDE64-C980-4A52-A9F9-226C1CD88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547" y="2365310"/>
            <a:ext cx="3237722" cy="323772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4BC8EF9-6C7D-4ED1-8424-AD582D35E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832" y="445212"/>
            <a:ext cx="6787826" cy="1143000"/>
          </a:xfrm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6600" dirty="0"/>
              <a:t>Group  Activity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346AE272-5530-4AE8-91D4-4EB0A2EDB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52" y="2273429"/>
            <a:ext cx="7543606" cy="327828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Read the situation aloud to your group.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Decide what the stressor is.</a:t>
            </a: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Take turns brainstorming stress management skills to cope with the situation.</a:t>
            </a:r>
          </a:p>
        </p:txBody>
      </p:sp>
      <p:pic>
        <p:nvPicPr>
          <p:cNvPr id="3" name="Graphic 2" descr="Meeting">
            <a:extLst>
              <a:ext uri="{FF2B5EF4-FFF2-40B4-BE49-F238E27FC236}">
                <a16:creationId xmlns:a16="http://schemas.microsoft.com/office/drawing/2014/main" id="{5EE7AEE9-1719-46FB-AD89-A06FB43EEE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2930" y="4061473"/>
            <a:ext cx="2827175" cy="28271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7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Open book">
            <a:extLst>
              <a:ext uri="{FF2B5EF4-FFF2-40B4-BE49-F238E27FC236}">
                <a16:creationId xmlns:a16="http://schemas.microsoft.com/office/drawing/2014/main" id="{1B75FFEF-1BDE-4900-9497-BE03A4EFE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4680" y="2521744"/>
            <a:ext cx="3200400" cy="3200400"/>
          </a:xfrm>
          <a:prstGeom prst="rect">
            <a:avLst/>
          </a:prstGeom>
        </p:spPr>
      </p:pic>
      <p:sp>
        <p:nvSpPr>
          <p:cNvPr id="26626" name="Title 1">
            <a:extLst>
              <a:ext uri="{FF2B5EF4-FFF2-40B4-BE49-F238E27FC236}">
                <a16:creationId xmlns:a16="http://schemas.microsoft.com/office/drawing/2014/main" id="{AF0C85BB-A93A-450E-B5CE-CC2D44F9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50" y="473075"/>
            <a:ext cx="3051175" cy="1143000"/>
          </a:xfrm>
          <a:ln w="508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/>
              <a:t>Storybook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C4D8D04-68A5-4195-BEA9-82E445543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58963"/>
            <a:ext cx="7389845" cy="4525962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In your storybook, choose a stressor from your life.</a:t>
            </a:r>
          </a:p>
          <a:p>
            <a:r>
              <a:rPr lang="en-US" altLang="en-US" sz="28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Describe three stress management techniques you could use to cope and reduce stress.</a:t>
            </a:r>
          </a:p>
          <a:p>
            <a:pPr eaLnBrk="1" hangingPunct="1"/>
            <a:r>
              <a:rPr lang="en-US" altLang="en-US" sz="28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Select </a:t>
            </a:r>
            <a:r>
              <a:rPr lang="ja-JP" altLang="en-US" sz="28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ja-JP" sz="28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Create.</a:t>
            </a:r>
            <a:r>
              <a:rPr lang="ja-JP" altLang="en-US" sz="2800" dirty="0">
                <a:solidFill>
                  <a:srgbClr val="FFFFFF"/>
                </a:solidFill>
                <a:ea typeface="ＭＳ Ｐゴシック" panose="020B0600070205080204" pitchFamily="34" charset="-128"/>
              </a:rPr>
              <a:t>”</a:t>
            </a:r>
            <a:endParaRPr lang="en-US" altLang="ja-JP" sz="2800" dirty="0">
              <a:solidFill>
                <a:srgbClr val="FFFF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FC0124-ADE3-40CB-90D9-A7E0286F0C7F}"/>
              </a:ext>
            </a:extLst>
          </p:cNvPr>
          <p:cNvSpPr/>
          <p:nvPr/>
        </p:nvSpPr>
        <p:spPr>
          <a:xfrm>
            <a:off x="5321980" y="5507459"/>
            <a:ext cx="3225800" cy="52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sz="2800" dirty="0">
                <a:hlinkClick r:id="rId4"/>
              </a:rPr>
              <a:t>www.storybird.com/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9604A7A-3EF3-4366-B753-91A99E4F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FFFF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What are some things that: 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5C77B6D8-4B3D-45AF-ADE3-586718A1D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8416" y="1926578"/>
            <a:ext cx="7828384" cy="3951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cause you to worry?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make you nervous?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make you sad?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make you discouraged?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make you mad?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3" name="Graphic 2" descr="Sad face with no fill">
            <a:extLst>
              <a:ext uri="{FF2B5EF4-FFF2-40B4-BE49-F238E27FC236}">
                <a16:creationId xmlns:a16="http://schemas.microsoft.com/office/drawing/2014/main" id="{32EB80EE-B153-40D9-A744-D7807DD88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3906" y="2244012"/>
            <a:ext cx="3391678" cy="33916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E102967-ED7A-44C8-8692-AB084870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963" y="274638"/>
            <a:ext cx="4113212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Black" charset="0"/>
                <a:cs typeface="Arial Black" charset="0"/>
              </a:rPr>
              <a:t>Stressors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37A1853B-D308-400E-B39D-C6C461A5C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9955" y="1744662"/>
            <a:ext cx="4516016" cy="48387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Physical stressors – illness, injury, operation </a:t>
            </a:r>
          </a:p>
          <a:p>
            <a:pPr eaLnBrk="1" hangingPunct="1"/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Mental stressors – tests, projects</a:t>
            </a:r>
          </a:p>
          <a:p>
            <a:pPr eaLnBrk="1" hangingPunct="1"/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Social stressors –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argument with friend, making a new friend</a:t>
            </a:r>
          </a:p>
        </p:txBody>
      </p:sp>
      <p:pic>
        <p:nvPicPr>
          <p:cNvPr id="3" name="Graphic 2" descr="Checklist">
            <a:extLst>
              <a:ext uri="{FF2B5EF4-FFF2-40B4-BE49-F238E27FC236}">
                <a16:creationId xmlns:a16="http://schemas.microsoft.com/office/drawing/2014/main" id="{A29E79A6-CA84-4D99-A70F-46ABBB62FD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4569" y="2057400"/>
            <a:ext cx="4007498" cy="40074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6C94BCB-3699-4250-AC88-CEDD1496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2475"/>
            <a:ext cx="4610100" cy="1143000"/>
          </a:xfrm>
        </p:spPr>
        <p:txBody>
          <a:bodyPr/>
          <a:lstStyle/>
          <a:p>
            <a:pPr algn="l" eaLnBrk="1" hangingPunct="1"/>
            <a:r>
              <a:rPr lang="en-US" altLang="en-US">
                <a:solidFill>
                  <a:srgbClr val="FFFF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Stressors . . 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7EFDF-EB6A-4631-B858-29491BBFD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38941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Can be positive or negative.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Occur every day.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Can be negative for one person and positive for someone else.</a:t>
            </a:r>
          </a:p>
        </p:txBody>
      </p:sp>
      <p:pic>
        <p:nvPicPr>
          <p:cNvPr id="4" name="Graphic 3" descr="Arrow Rotate right">
            <a:extLst>
              <a:ext uri="{FF2B5EF4-FFF2-40B4-BE49-F238E27FC236}">
                <a16:creationId xmlns:a16="http://schemas.microsoft.com/office/drawing/2014/main" id="{D535618B-479C-4527-9255-4C7375548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21" y="163285"/>
            <a:ext cx="2677886" cy="2677886"/>
          </a:xfrm>
          <a:prstGeom prst="rect">
            <a:avLst/>
          </a:prstGeom>
        </p:spPr>
      </p:pic>
      <p:pic>
        <p:nvPicPr>
          <p:cNvPr id="7" name="Graphic 6" descr="Arrow Rotate right">
            <a:extLst>
              <a:ext uri="{FF2B5EF4-FFF2-40B4-BE49-F238E27FC236}">
                <a16:creationId xmlns:a16="http://schemas.microsoft.com/office/drawing/2014/main" id="{21A4540A-E69B-451D-92DE-08A60FCE3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5383765" y="2332038"/>
            <a:ext cx="2677886" cy="26778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59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CCA24FFE-01DE-4EB9-B7A6-3D35F8EC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950" y="274638"/>
            <a:ext cx="4651375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0090"/>
                </a:solidFill>
                <a:latin typeface="Arial Black" charset="0"/>
                <a:cs typeface="Arial Black" charset="0"/>
              </a:rPr>
              <a:t>Warning Signs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E15AF30-C1A6-479E-A3CC-CA9F09DE6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24350" cy="487524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bg1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Physical: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1800" dirty="0">
              <a:solidFill>
                <a:schemeClr val="bg1"/>
              </a:solidFill>
              <a:latin typeface="Arial Black" panose="020B0A040201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Headache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Dry mouth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Sleeplessness</a:t>
            </a:r>
            <a:endParaRPr lang="en-US" altLang="ja-JP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Tiredness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Muscle tension/aches</a:t>
            </a:r>
          </a:p>
          <a:p>
            <a:pPr eaLnBrk="1" hangingPunct="1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Loss of appetite or over-eating</a:t>
            </a:r>
          </a:p>
        </p:txBody>
      </p:sp>
      <p:sp>
        <p:nvSpPr>
          <p:cNvPr id="6148" name="AutoShape 6" descr="Image result for warning signs of stress">
            <a:extLst>
              <a:ext uri="{FF2B5EF4-FFF2-40B4-BE49-F238E27FC236}">
                <a16:creationId xmlns:a16="http://schemas.microsoft.com/office/drawing/2014/main" id="{194735EB-4A57-4AE0-A6C6-A73778A753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" name="Graphic 2" descr="Skeleton">
            <a:extLst>
              <a:ext uri="{FF2B5EF4-FFF2-40B4-BE49-F238E27FC236}">
                <a16:creationId xmlns:a16="http://schemas.microsoft.com/office/drawing/2014/main" id="{A337F40D-A28C-424C-859F-03875E0524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73724" y="1726163"/>
            <a:ext cx="4704962" cy="47049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3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9357866-9B8C-43CF-802C-83806EC76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 Black" panose="020B0A04020102020204" pitchFamily="34" charset="0"/>
                <a:ea typeface="ＭＳ Ｐゴシック" panose="020B0600070205080204" pitchFamily="34" charset="-128"/>
              </a:rPr>
              <a:t>Warning Signs</a:t>
            </a:r>
          </a:p>
        </p:txBody>
      </p:sp>
      <p:sp>
        <p:nvSpPr>
          <p:cNvPr id="7171" name="Content Placeholder 3">
            <a:extLst>
              <a:ext uri="{FF2B5EF4-FFF2-40B4-BE49-F238E27FC236}">
                <a16:creationId xmlns:a16="http://schemas.microsoft.com/office/drawing/2014/main" id="{0F5E1575-B2A6-4A65-901F-9AFD6AD645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Arial Black" panose="020B0A04020102020204" pitchFamily="34" charset="0"/>
                <a:ea typeface="ＭＳ Ｐゴシック" panose="020B0600070205080204" pitchFamily="34" charset="-128"/>
              </a:rPr>
              <a:t>Emotional/Mental: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Frustration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Depression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Lack of concentration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Irritability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Confusion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Forgetfulness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Feeling overwhelmed 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3" name="Graphic 2" descr="Sleep">
            <a:extLst>
              <a:ext uri="{FF2B5EF4-FFF2-40B4-BE49-F238E27FC236}">
                <a16:creationId xmlns:a16="http://schemas.microsoft.com/office/drawing/2014/main" id="{82EBA99E-9F61-45D4-A31B-5178174B3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" y="3000408"/>
            <a:ext cx="3741576" cy="3741576"/>
          </a:xfrm>
          <a:prstGeom prst="rect">
            <a:avLst/>
          </a:prstGeom>
        </p:spPr>
      </p:pic>
      <p:pic>
        <p:nvPicPr>
          <p:cNvPr id="5" name="Graphic 4" descr="Thought bubble">
            <a:extLst>
              <a:ext uri="{FF2B5EF4-FFF2-40B4-BE49-F238E27FC236}">
                <a16:creationId xmlns:a16="http://schemas.microsoft.com/office/drawing/2014/main" id="{A98F5800-900C-4962-B25E-6C2F85C00E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4311" y="1571738"/>
            <a:ext cx="2841949" cy="284194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Lungs">
            <a:extLst>
              <a:ext uri="{FF2B5EF4-FFF2-40B4-BE49-F238E27FC236}">
                <a16:creationId xmlns:a16="http://schemas.microsoft.com/office/drawing/2014/main" id="{68C4518A-1FDB-46C1-B4CA-C281270AD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2000" y="1600200"/>
            <a:ext cx="4525963" cy="4525963"/>
          </a:xfrm>
          <a:prstGeom prst="rect">
            <a:avLst/>
          </a:prstGeom>
        </p:spPr>
      </p:pic>
      <p:sp>
        <p:nvSpPr>
          <p:cNvPr id="8194" name="Title 1">
            <a:extLst>
              <a:ext uri="{FF2B5EF4-FFF2-40B4-BE49-F238E27FC236}">
                <a16:creationId xmlns:a16="http://schemas.microsoft.com/office/drawing/2014/main" id="{4BA1FBF3-0825-4580-9532-16FEEEEC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FFFF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Stress Management Techniques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CBDC6A1-467D-4636-8A74-CC7FA323F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Time management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0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Good communication skills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0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Deep breathing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0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Exercise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00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Progressive muscular relaxation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3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>
            <a:extLst>
              <a:ext uri="{FF2B5EF4-FFF2-40B4-BE49-F238E27FC236}">
                <a16:creationId xmlns:a16="http://schemas.microsoft.com/office/drawing/2014/main" id="{E97443EF-DBC7-4F1F-8127-399D67BC9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0896" y="360557"/>
            <a:ext cx="5867400" cy="1143000"/>
          </a:xfrm>
        </p:spPr>
        <p:txBody>
          <a:bodyPr/>
          <a:lstStyle/>
          <a:p>
            <a:pPr algn="l" eaLnBrk="1" hangingPunct="1"/>
            <a:r>
              <a:rPr lang="en-US" altLang="en-US" dirty="0">
                <a:solidFill>
                  <a:srgbClr val="FFFF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Time Management</a:t>
            </a:r>
          </a:p>
        </p:txBody>
      </p:sp>
      <p:sp>
        <p:nvSpPr>
          <p:cNvPr id="9219" name="Content Placeholder 5">
            <a:extLst>
              <a:ext uri="{FF2B5EF4-FFF2-40B4-BE49-F238E27FC236}">
                <a16:creationId xmlns:a16="http://schemas.microsoft.com/office/drawing/2014/main" id="{44EE65BE-E1D8-4FF9-8325-ED3F758AE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613" y="1882775"/>
            <a:ext cx="5017828" cy="39433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Make a schedule using a calendar, planner, or notebook.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See if you have time for everything.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Rank from most important to least important.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 the </a:t>
            </a:r>
            <a:r>
              <a:rPr lang="en-US" altLang="en-US" sz="2400" u="sng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important</a:t>
            </a: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things.</a:t>
            </a:r>
            <a:r>
              <a:rPr lang="en-US" altLang="en-US" sz="2400" dirty="0">
                <a:solidFill>
                  <a:srgbClr val="008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3" name="Graphic 2" descr="Clock">
            <a:extLst>
              <a:ext uri="{FF2B5EF4-FFF2-40B4-BE49-F238E27FC236}">
                <a16:creationId xmlns:a16="http://schemas.microsoft.com/office/drawing/2014/main" id="{B62A299A-DCD2-488F-80E6-A57C53DD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4596" y="1882775"/>
            <a:ext cx="4079486" cy="40794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25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9752818E-D516-4604-8604-BB959C1A6C2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FF"/>
                </a:solidFill>
                <a:latin typeface="Arial Black" charset="0"/>
                <a:cs typeface="Arial Black" charset="0"/>
              </a:rPr>
              <a:t>Communication Skills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C2C72F7-49FF-4E97-9BFA-434838529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4562" y="1861458"/>
            <a:ext cx="4739951" cy="45259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Express your feelings instead of keeping them inside.</a:t>
            </a:r>
          </a:p>
          <a:p>
            <a:pPr eaLnBrk="1" hangingPunct="1"/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Keep a journal.</a:t>
            </a:r>
          </a:p>
          <a:p>
            <a:pPr eaLnBrk="1" hangingPunct="1"/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Talk to friends, parents, or guardians.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3" name="Graphic 2" descr="School girl">
            <a:extLst>
              <a:ext uri="{FF2B5EF4-FFF2-40B4-BE49-F238E27FC236}">
                <a16:creationId xmlns:a16="http://schemas.microsoft.com/office/drawing/2014/main" id="{1821079D-AA87-42D6-9C1B-4C7AA1F34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4841" y="1982755"/>
            <a:ext cx="3107094" cy="3107094"/>
          </a:xfrm>
          <a:prstGeom prst="rect">
            <a:avLst/>
          </a:prstGeom>
        </p:spPr>
      </p:pic>
      <p:pic>
        <p:nvPicPr>
          <p:cNvPr id="5" name="Graphic 4" descr="School boy">
            <a:extLst>
              <a:ext uri="{FF2B5EF4-FFF2-40B4-BE49-F238E27FC236}">
                <a16:creationId xmlns:a16="http://schemas.microsoft.com/office/drawing/2014/main" id="{3A859A9F-55EE-46DF-A8FC-D341BFDE72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06277" y="3429000"/>
            <a:ext cx="3023118" cy="30231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551BCD-D4EA-4883-82D6-551CA3894905}"/>
</file>

<file path=customXml/itemProps2.xml><?xml version="1.0" encoding="utf-8"?>
<ds:datastoreItem xmlns:ds="http://schemas.openxmlformats.org/officeDocument/2006/customXml" ds:itemID="{3A4E653D-FAE2-4FA6-A476-C2387EB11F9A}"/>
</file>

<file path=customXml/itemProps3.xml><?xml version="1.0" encoding="utf-8"?>
<ds:datastoreItem xmlns:ds="http://schemas.openxmlformats.org/officeDocument/2006/customXml" ds:itemID="{C38F697E-6876-4985-B2E0-E786D389FEF2}"/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399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Calibri</vt:lpstr>
      <vt:lpstr>Cooper Black</vt:lpstr>
      <vt:lpstr>Arial Black</vt:lpstr>
      <vt:lpstr>Wingdings</vt:lpstr>
      <vt:lpstr>Office Theme</vt:lpstr>
      <vt:lpstr>Managing  Stress</vt:lpstr>
      <vt:lpstr>What are some things that: </vt:lpstr>
      <vt:lpstr>Stressors</vt:lpstr>
      <vt:lpstr>Stressors . . . </vt:lpstr>
      <vt:lpstr>Warning Signs</vt:lpstr>
      <vt:lpstr>Warning Signs</vt:lpstr>
      <vt:lpstr>Stress Management Techniques</vt:lpstr>
      <vt:lpstr>Time Management</vt:lpstr>
      <vt:lpstr>Communication Skills</vt:lpstr>
      <vt:lpstr>Deep Breathing</vt:lpstr>
      <vt:lpstr>Exercise</vt:lpstr>
      <vt:lpstr>Progressive Muscular Relaxation</vt:lpstr>
      <vt:lpstr>Group  Activity</vt:lpstr>
      <vt:lpstr>Storybook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Denise Pittillo</dc:creator>
  <cp:lastModifiedBy>Mitchell, Terri</cp:lastModifiedBy>
  <cp:revision>49</cp:revision>
  <dcterms:created xsi:type="dcterms:W3CDTF">2013-08-31T15:47:48Z</dcterms:created>
  <dcterms:modified xsi:type="dcterms:W3CDTF">2022-01-07T23:29:01Z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