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jBrXZ0aeXlsxYKSb0bsbahpy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slideMaster" Target="slideMasters/slideMaster1.xml"/><Relationship Id="rId25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66c90080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66c9008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66c90080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66c9008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66c900804_0_0"/>
          <p:cNvSpPr txBox="1"/>
          <p:nvPr/>
        </p:nvSpPr>
        <p:spPr>
          <a:xfrm>
            <a:off x="210500" y="1497900"/>
            <a:ext cx="4931100" cy="35094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Question: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Why is it important to be able to identify reliable sources of information to use when researching information on puberty? 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97" name="Google Shape;97;ge66c900804_0_0"/>
          <p:cNvPicPr preferRelativeResize="0"/>
          <p:nvPr/>
        </p:nvPicPr>
        <p:blipFill rotWithShape="1">
          <a:blip r:embed="rId3">
            <a:alphaModFix/>
          </a:blip>
          <a:srcRect b="22330" l="0" r="0" t="13299"/>
          <a:stretch/>
        </p:blipFill>
        <p:spPr>
          <a:xfrm>
            <a:off x="5335800" y="121450"/>
            <a:ext cx="6703800" cy="64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/>
          <p:nvPr>
            <p:ph type="title"/>
          </p:nvPr>
        </p:nvSpPr>
        <p:spPr>
          <a:xfrm>
            <a:off x="5297762" y="640080"/>
            <a:ext cx="625111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Puberty – where to find accurate information</a:t>
            </a:r>
            <a:endParaRPr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1709" l="0" r="-1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5412862" y="440926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 txBox="1"/>
          <p:nvPr>
            <p:ph type="title"/>
          </p:nvPr>
        </p:nvSpPr>
        <p:spPr>
          <a:xfrm>
            <a:off x="5021821" y="3812954"/>
            <a:ext cx="6465287" cy="1516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is puberty such a confusing time?</a:t>
            </a:r>
            <a:endParaRPr/>
          </a:p>
        </p:txBody>
      </p:sp>
      <p:cxnSp>
        <p:nvCxnSpPr>
          <p:cNvPr id="162" name="Google Shape;162;p10"/>
          <p:cNvCxnSpPr/>
          <p:nvPr/>
        </p:nvCxnSpPr>
        <p:spPr>
          <a:xfrm>
            <a:off x="5138287" y="5443086"/>
            <a:ext cx="64008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" name="Google Shape;16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93" l="0" r="-1" t="0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19589" l="0" r="2" t="664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838200" y="1638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Reliable, Accurate, Dependable – Oh My!</a:t>
            </a:r>
            <a:endParaRPr/>
          </a:p>
        </p:txBody>
      </p:sp>
      <p:pic>
        <p:nvPicPr>
          <p:cNvPr id="170" name="Google Shape;17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1912" y="1696230"/>
            <a:ext cx="5397349" cy="4940809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1" name="Google Shape;171;p11"/>
          <p:cNvSpPr txBox="1"/>
          <p:nvPr/>
        </p:nvSpPr>
        <p:spPr>
          <a:xfrm>
            <a:off x="626853" y="2078966"/>
            <a:ext cx="6049991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Reliable – consistent, good quality  information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625954" y="3429539"/>
            <a:ext cx="540301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Accurate – correct in all details (exact)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626853" y="4839419"/>
            <a:ext cx="540301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Dependable – deserving of trust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Calibri"/>
              <a:buNone/>
            </a:pPr>
            <a:r>
              <a:rPr b="1" lang="en-US" sz="6000">
                <a:solidFill>
                  <a:schemeClr val="accent5"/>
                </a:solidFill>
              </a:rPr>
              <a:t>Common</a:t>
            </a:r>
            <a:r>
              <a:rPr b="1" lang="en-US" sz="6000">
                <a:solidFill>
                  <a:schemeClr val="accent5"/>
                </a:solidFill>
              </a:rPr>
              <a:t> </a:t>
            </a:r>
            <a:r>
              <a:rPr b="1" lang="en-US" sz="6000">
                <a:solidFill>
                  <a:schemeClr val="accent5"/>
                </a:solidFill>
              </a:rPr>
              <a:t>questions asked by students</a:t>
            </a:r>
            <a:endParaRPr/>
          </a:p>
        </p:txBody>
      </p:sp>
      <p:grpSp>
        <p:nvGrpSpPr>
          <p:cNvPr id="179" name="Google Shape;179;p12"/>
          <p:cNvGrpSpPr/>
          <p:nvPr/>
        </p:nvGrpSpPr>
        <p:grpSpPr>
          <a:xfrm>
            <a:off x="4086793" y="653005"/>
            <a:ext cx="7270055" cy="5813271"/>
            <a:chOff x="0" y="32613"/>
            <a:chExt cx="7270055" cy="5813271"/>
          </a:xfrm>
        </p:grpSpPr>
        <p:sp>
          <p:nvSpPr>
            <p:cNvPr id="180" name="Google Shape;180;p12"/>
            <p:cNvSpPr/>
            <p:nvPr/>
          </p:nvSpPr>
          <p:spPr>
            <a:xfrm>
              <a:off x="0" y="32613"/>
              <a:ext cx="7270055" cy="913678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2"/>
            <p:cNvSpPr txBox="1"/>
            <p:nvPr/>
          </p:nvSpPr>
          <p:spPr>
            <a:xfrm>
              <a:off x="44602" y="77215"/>
              <a:ext cx="7180851" cy="824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Why am I in a bad mood?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0" y="1012532"/>
              <a:ext cx="7270055" cy="913678"/>
            </a:xfrm>
            <a:prstGeom prst="roundRect">
              <a:avLst>
                <a:gd fmla="val 16667" name="adj"/>
              </a:avLst>
            </a:prstGeom>
            <a:solidFill>
              <a:srgbClr val="53C1C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2"/>
            <p:cNvSpPr txBox="1"/>
            <p:nvPr/>
          </p:nvSpPr>
          <p:spPr>
            <a:xfrm>
              <a:off x="44602" y="1057134"/>
              <a:ext cx="7180851" cy="824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Will puberty ever start </a:t>
              </a: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</a:t>
              </a: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me?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0" y="1992450"/>
              <a:ext cx="7270055" cy="913678"/>
            </a:xfrm>
            <a:prstGeom prst="roundRect">
              <a:avLst>
                <a:gd fmla="val 16667" name="adj"/>
              </a:avLst>
            </a:prstGeom>
            <a:solidFill>
              <a:srgbClr val="4EC7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"/>
            <p:cNvSpPr txBox="1"/>
            <p:nvPr/>
          </p:nvSpPr>
          <p:spPr>
            <a:xfrm>
              <a:off x="44602" y="2037052"/>
              <a:ext cx="7180851" cy="824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do I do if the teacher calls me to the front of the room and I have an erection?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0" y="2972369"/>
              <a:ext cx="7270055" cy="913678"/>
            </a:xfrm>
            <a:prstGeom prst="roundRect">
              <a:avLst>
                <a:gd fmla="val 16667" name="adj"/>
              </a:avLst>
            </a:prstGeom>
            <a:solidFill>
              <a:srgbClr val="49C0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2"/>
            <p:cNvSpPr txBox="1"/>
            <p:nvPr/>
          </p:nvSpPr>
          <p:spPr>
            <a:xfrm>
              <a:off x="44602" y="3016971"/>
              <a:ext cx="7180851" cy="824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should I do if I get my period during school?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0" y="3952288"/>
              <a:ext cx="7270055" cy="913678"/>
            </a:xfrm>
            <a:prstGeom prst="roundRect">
              <a:avLst>
                <a:gd fmla="val 16667" name="adj"/>
              </a:avLst>
            </a:prstGeom>
            <a:solidFill>
              <a:srgbClr val="49B8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2"/>
            <p:cNvSpPr txBox="1"/>
            <p:nvPr/>
          </p:nvSpPr>
          <p:spPr>
            <a:xfrm>
              <a:off x="44602" y="3996890"/>
              <a:ext cx="7180851" cy="824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How do I tell someone that I "like them, like them"?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0" y="4932206"/>
              <a:ext cx="7270055" cy="913678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"/>
            <p:cNvSpPr txBox="1"/>
            <p:nvPr/>
          </p:nvSpPr>
          <p:spPr>
            <a:xfrm>
              <a:off x="44602" y="4976808"/>
              <a:ext cx="7180851" cy="824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When will the rest of my classmates start puberty?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>
            <p:ph type="title"/>
          </p:nvPr>
        </p:nvSpPr>
        <p:spPr>
          <a:xfrm>
            <a:off x="5021821" y="3812954"/>
            <a:ext cx="6465287" cy="1516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can answer my questions?</a:t>
            </a:r>
            <a:endParaRPr/>
          </a:p>
        </p:txBody>
      </p:sp>
      <p:pic>
        <p:nvPicPr>
          <p:cNvPr descr="A group of people holding a sign&#10;&#10;Description automatically generated" id="198" name="Google Shape;198;p13"/>
          <p:cNvPicPr preferRelativeResize="0"/>
          <p:nvPr/>
        </p:nvPicPr>
        <p:blipFill rotWithShape="1">
          <a:blip r:embed="rId3">
            <a:alphaModFix/>
          </a:blip>
          <a:srcRect b="1" l="11311" r="10178" t="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cellphone, hand&#10;&#10;Description automatically generated" id="199" name="Google Shape;199;p13"/>
          <p:cNvPicPr preferRelativeResize="0"/>
          <p:nvPr/>
        </p:nvPicPr>
        <p:blipFill rotWithShape="1">
          <a:blip r:embed="rId4">
            <a:alphaModFix/>
          </a:blip>
          <a:srcRect b="1" l="9059" r="12097" t="0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ontainer, indoor, basket&#10;&#10;Description automatically generated" id="200" name="Google Shape;200;p13"/>
          <p:cNvPicPr preferRelativeResize="0"/>
          <p:nvPr/>
        </p:nvPicPr>
        <p:blipFill rotWithShape="1">
          <a:blip r:embed="rId5">
            <a:alphaModFix/>
          </a:blip>
          <a:srcRect b="14264" l="0" r="0" t="0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13"/>
          <p:cNvCxnSpPr/>
          <p:nvPr/>
        </p:nvCxnSpPr>
        <p:spPr>
          <a:xfrm>
            <a:off x="5138287" y="5443086"/>
            <a:ext cx="64008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2" name="Google Shape;202;p13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-1" l="0" r="8594" t="0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ack of open books" id="208" name="Google Shape;208;p14"/>
          <p:cNvPicPr preferRelativeResize="0"/>
          <p:nvPr/>
        </p:nvPicPr>
        <p:blipFill rotWithShape="1">
          <a:blip r:embed="rId3">
            <a:alphaModFix amt="50000"/>
          </a:blip>
          <a:srcRect b="-2" l="0" r="-2" t="15605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/>
          <p:nvPr>
            <p:ph type="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>
                <a:solidFill>
                  <a:srgbClr val="FFFFFF"/>
                </a:solidFill>
              </a:rPr>
              <a:t>What about the library??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409" l="0" r="0" t="12318"/>
          <a:stretch/>
        </p:blipFill>
        <p:spPr>
          <a:xfrm>
            <a:off x="1068388" y="1844675"/>
            <a:ext cx="7961313" cy="4449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216" name="Google Shape;2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7963" y="1844675"/>
            <a:ext cx="2020888" cy="4449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>
            <p:ph type="title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the internet?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e66c90080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54826" cy="690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/>
          <p:nvPr/>
        </p:nvSpPr>
        <p:spPr>
          <a:xfrm>
            <a:off x="770234" y="0"/>
            <a:ext cx="6488456" cy="3036711"/>
          </a:xfrm>
          <a:custGeom>
            <a:rect b="b" l="l" r="r" t="t"/>
            <a:pathLst>
              <a:path extrusionOk="0" h="3036711" w="6488456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/>
          <p:nvPr/>
        </p:nvSpPr>
        <p:spPr>
          <a:xfrm>
            <a:off x="0" y="2900758"/>
            <a:ext cx="5198011" cy="3957242"/>
          </a:xfrm>
          <a:custGeom>
            <a:rect b="b" l="l" r="r" t="t"/>
            <a:pathLst>
              <a:path extrusionOk="0" h="3957242" w="5198011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5763375" y="500244"/>
            <a:ext cx="6428625" cy="6357756"/>
          </a:xfrm>
          <a:custGeom>
            <a:rect b="b" l="l" r="r" t="t"/>
            <a:pathLst>
              <a:path extrusionOk="0" h="6357756" w="6428625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5927967" y="664836"/>
            <a:ext cx="6264033" cy="6193164"/>
          </a:xfrm>
          <a:custGeom>
            <a:rect b="b" l="l" r="r" t="t"/>
            <a:pathLst>
              <a:path extrusionOk="0" h="6193164" w="6264033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533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 txBox="1"/>
          <p:nvPr>
            <p:ph type="title"/>
          </p:nvPr>
        </p:nvSpPr>
        <p:spPr>
          <a:xfrm>
            <a:off x="6789743" y="2442411"/>
            <a:ext cx="4996329" cy="2024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about friends and peers??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 b="16489" l="0" r="0" t="13148"/>
          <a:stretch/>
        </p:blipFill>
        <p:spPr>
          <a:xfrm>
            <a:off x="979868" y="10"/>
            <a:ext cx="6069184" cy="2839773"/>
          </a:xfrm>
          <a:custGeom>
            <a:rect b="b" l="l" r="r" t="t"/>
            <a:pathLst>
              <a:path extrusionOk="0" h="2839783" w="6069184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tree, outdoor, person&#10;&#10;Description automatically generated" id="233" name="Google Shape;233;p16"/>
          <p:cNvPicPr preferRelativeResize="0"/>
          <p:nvPr/>
        </p:nvPicPr>
        <p:blipFill rotWithShape="1">
          <a:blip r:embed="rId4">
            <a:alphaModFix/>
          </a:blip>
          <a:srcRect b="-1" l="0" r="10572" t="0"/>
          <a:stretch/>
        </p:blipFill>
        <p:spPr>
          <a:xfrm>
            <a:off x="3" y="3124786"/>
            <a:ext cx="5001415" cy="3733214"/>
          </a:xfrm>
          <a:custGeom>
            <a:rect b="b" l="l" r="r" t="t"/>
            <a:pathLst>
              <a:path extrusionOk="0" h="3733214" w="5001415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/>
          <p:nvPr/>
        </p:nvSpPr>
        <p:spPr>
          <a:xfrm>
            <a:off x="1210277" y="0"/>
            <a:ext cx="9771446" cy="6858000"/>
          </a:xfrm>
          <a:custGeom>
            <a:rect b="b" l="l" r="r" t="t"/>
            <a:pathLst>
              <a:path extrusionOk="0" h="6858000" w="9771446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56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239" name="Google Shape;239;p17"/>
          <p:cNvPicPr preferRelativeResize="0"/>
          <p:nvPr/>
        </p:nvPicPr>
        <p:blipFill rotWithShape="1">
          <a:blip r:embed="rId3">
            <a:alphaModFix/>
          </a:blip>
          <a:srcRect b="1368" l="0" r="0" t="0"/>
          <a:stretch/>
        </p:blipFill>
        <p:spPr>
          <a:xfrm>
            <a:off x="1460597" y="10"/>
            <a:ext cx="9270806" cy="6857990"/>
          </a:xfrm>
          <a:custGeom>
            <a:rect b="b" l="l" r="r" t="t"/>
            <a:pathLst>
              <a:path extrusionOk="0" h="6858000" w="9270806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4D36">
              <a:alpha val="9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03" name="Google Shape;103;p1"/>
          <p:cNvPicPr preferRelativeResize="0"/>
          <p:nvPr/>
        </p:nvPicPr>
        <p:blipFill rotWithShape="1">
          <a:blip r:embed="rId3">
            <a:alphaModFix/>
          </a:blip>
          <a:srcRect b="8729" l="0" r="1" t="872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7583843" y="929448"/>
            <a:ext cx="4292245" cy="485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Card = MYTH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Yellow Card = UNSURE</a:t>
            </a:r>
            <a:endParaRPr b="0" i="0" sz="3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 Card = FACT</a:t>
            </a:r>
            <a:endParaRPr b="0" i="0" sz="3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493143" y="1515313"/>
            <a:ext cx="5253488" cy="38128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You can decide when your body will go through puberty.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659593" y="2008517"/>
            <a:ext cx="4945809" cy="3148639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</a:t>
            </a:r>
            <a:endParaRPr b="0" i="0" sz="8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(Your pituitary gland determines when puberty begins)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593785" y="2464219"/>
            <a:ext cx="5411638" cy="21019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Your whole body starts as a single cell.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6659593" y="2008517"/>
            <a:ext cx="4945809" cy="3148639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</a:t>
            </a:r>
            <a:endParaRPr b="0" i="0" sz="8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579407" y="1385917"/>
            <a:ext cx="5282242" cy="38703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Males and females go through mood swings during puberty.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659593" y="2008517"/>
            <a:ext cx="4945809" cy="3148639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</a:t>
            </a:r>
            <a:endParaRPr b="0" i="0" sz="8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464389" y="1285276"/>
            <a:ext cx="5483524" cy="45892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During puberty males begin to menstruate and will begin having a period every month.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6659593" y="2008517"/>
            <a:ext cx="4945809" cy="3148639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(Only females menstruate)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636917" y="1831615"/>
            <a:ext cx="4822166" cy="34821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The ovaries produce the hormone testosterone.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6659593" y="2008517"/>
            <a:ext cx="4945809" cy="3148639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(Ovaries produces estrogen and the testes produce testosterone)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579408" y="2104786"/>
            <a:ext cx="5426015" cy="24613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Females are born with every egg they will have.</a:t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6659593" y="2008517"/>
            <a:ext cx="4945809" cy="3148639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</a:t>
            </a:r>
            <a:endParaRPr b="0" i="0" sz="8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636917" y="1831615"/>
            <a:ext cx="4822166" cy="34821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The bladder produces and stores sperm.</a:t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6659593" y="2008517"/>
            <a:ext cx="4945809" cy="3148639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</a:t>
            </a:r>
            <a:endParaRPr b="0" i="0" sz="8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(the testes produce sperm) 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948237-8276-435C-8DA5-BCC21A302CE9}"/>
</file>

<file path=customXml/itemProps2.xml><?xml version="1.0" encoding="utf-8"?>
<ds:datastoreItem xmlns:ds="http://schemas.openxmlformats.org/officeDocument/2006/customXml" ds:itemID="{DD77B73C-907B-4AF2-A28C-404F1FC54B46}"/>
</file>

<file path=customXml/itemProps3.xml><?xml version="1.0" encoding="utf-8"?>
<ds:datastoreItem xmlns:ds="http://schemas.openxmlformats.org/officeDocument/2006/customXml" ds:itemID="{512CBE33-3D0F-4DCD-A9B6-1579526AA30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2021-06-07T13:16:22Z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