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2" r:id="rId3"/>
    <p:sldId id="257" r:id="rId4"/>
    <p:sldId id="259" r:id="rId5"/>
    <p:sldId id="258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66"/>
    <a:srgbClr val="400080"/>
    <a:srgbClr val="800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D1CE4-F748-744D-AD8F-B5B3259CAEAC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FD12A-2A72-5D4D-A6C5-5885B23FF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612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D1CE4-F748-744D-AD8F-B5B3259CAEAC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FD12A-2A72-5D4D-A6C5-5885B23FF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121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D1CE4-F748-744D-AD8F-B5B3259CAEAC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FD12A-2A72-5D4D-A6C5-5885B23FF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425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D1CE4-F748-744D-AD8F-B5B3259CAEAC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FD12A-2A72-5D4D-A6C5-5885B23FF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726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D1CE4-F748-744D-AD8F-B5B3259CAEAC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FD12A-2A72-5D4D-A6C5-5885B23FF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291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D1CE4-F748-744D-AD8F-B5B3259CAEAC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FD12A-2A72-5D4D-A6C5-5885B23FF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522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D1CE4-F748-744D-AD8F-B5B3259CAEAC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FD12A-2A72-5D4D-A6C5-5885B23FF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073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D1CE4-F748-744D-AD8F-B5B3259CAEAC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FD12A-2A72-5D4D-A6C5-5885B23FF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90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D1CE4-F748-744D-AD8F-B5B3259CAEAC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FD12A-2A72-5D4D-A6C5-5885B23FF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863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D1CE4-F748-744D-AD8F-B5B3259CAEAC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FD12A-2A72-5D4D-A6C5-5885B23FF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357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D1CE4-F748-744D-AD8F-B5B3259CAEAC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FD12A-2A72-5D4D-A6C5-5885B23FF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773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CD1CE4-F748-744D-AD8F-B5B3259CAEAC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FD12A-2A72-5D4D-A6C5-5885B23FF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582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20685" y="906075"/>
            <a:ext cx="5220149" cy="1470025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7200" dirty="0"/>
              <a:t>R-E-S-P-E-C-T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0359" y="3018453"/>
            <a:ext cx="6400800" cy="15780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5.ICR.1.3</a:t>
            </a:r>
            <a:r>
              <a:rPr lang="en-US" dirty="0">
                <a:solidFill>
                  <a:schemeClr val="tx1"/>
                </a:solidFill>
              </a:rPr>
              <a:t>  Explain the impact of stereotyping and discrimination on other people’s self-respect and feelings.</a:t>
            </a:r>
          </a:p>
          <a:p>
            <a:endParaRPr lang="en-US" dirty="0"/>
          </a:p>
        </p:txBody>
      </p:sp>
      <p:pic>
        <p:nvPicPr>
          <p:cNvPr id="5" name="Graphic 4" descr="Universal Access">
            <a:extLst>
              <a:ext uri="{FF2B5EF4-FFF2-40B4-BE49-F238E27FC236}">
                <a16:creationId xmlns:a16="http://schemas.microsoft.com/office/drawing/2014/main" id="{82768A3C-CA0F-4C9B-A304-17796F02076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b="17349"/>
          <a:stretch/>
        </p:blipFill>
        <p:spPr>
          <a:xfrm>
            <a:off x="91112" y="3629609"/>
            <a:ext cx="3668960" cy="303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537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5167" y="321906"/>
            <a:ext cx="3181029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Stereotype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9469" y="1698173"/>
            <a:ext cx="6708709" cy="494988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/>
              <a:t>A form of prejudice</a:t>
            </a:r>
          </a:p>
          <a:p>
            <a:r>
              <a:rPr lang="en-US" dirty="0"/>
              <a:t>An oversimplified opinion</a:t>
            </a:r>
          </a:p>
          <a:p>
            <a:r>
              <a:rPr lang="en-US" dirty="0"/>
              <a:t>A widely held (but often inaccurate) belief about a particular person or thing</a:t>
            </a:r>
          </a:p>
          <a:p>
            <a:r>
              <a:rPr lang="en-US" dirty="0"/>
              <a:t>Prevents us from seeing people as individuals</a:t>
            </a:r>
          </a:p>
          <a:p>
            <a:r>
              <a:rPr lang="en-US" dirty="0"/>
              <a:t>May cause us to reject someone without really knowing them</a:t>
            </a:r>
          </a:p>
        </p:txBody>
      </p:sp>
      <p:pic>
        <p:nvPicPr>
          <p:cNvPr id="8" name="Graphic 7" descr="Marketing">
            <a:extLst>
              <a:ext uri="{FF2B5EF4-FFF2-40B4-BE49-F238E27FC236}">
                <a16:creationId xmlns:a16="http://schemas.microsoft.com/office/drawing/2014/main" id="{1165B4C5-8E26-4F7D-A396-CF9EEB0CF9B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12782" r="12030"/>
          <a:stretch/>
        </p:blipFill>
        <p:spPr>
          <a:xfrm>
            <a:off x="0" y="2957243"/>
            <a:ext cx="2164702" cy="2879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1640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8762" y="340691"/>
            <a:ext cx="3504520" cy="1143000"/>
          </a:xfrm>
          <a:ln w="50800">
            <a:solidFill>
              <a:srgbClr val="FFFF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Discrimination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8171" y="1959429"/>
            <a:ext cx="7240555" cy="466992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Treating someone unfairly because he or she is different</a:t>
            </a:r>
          </a:p>
          <a:p>
            <a:r>
              <a:rPr lang="en-US" dirty="0">
                <a:solidFill>
                  <a:srgbClr val="FFFF00"/>
                </a:solidFill>
              </a:rPr>
              <a:t>May be the result of stereotypes</a:t>
            </a:r>
          </a:p>
          <a:p>
            <a:r>
              <a:rPr lang="en-US" dirty="0">
                <a:solidFill>
                  <a:srgbClr val="FFFF00"/>
                </a:solidFill>
              </a:rPr>
              <a:t>May be part of bullying behavior</a:t>
            </a:r>
          </a:p>
          <a:p>
            <a:r>
              <a:rPr lang="en-US" dirty="0">
                <a:solidFill>
                  <a:srgbClr val="FFFF00"/>
                </a:solidFill>
              </a:rPr>
              <a:t>Hurts the self-esteem and feelings of others</a:t>
            </a:r>
          </a:p>
          <a:p>
            <a:r>
              <a:rPr lang="en-US" dirty="0">
                <a:solidFill>
                  <a:srgbClr val="FFFF00"/>
                </a:solidFill>
              </a:rPr>
              <a:t>Prevents healthy relationships</a:t>
            </a:r>
          </a:p>
        </p:txBody>
      </p:sp>
      <p:pic>
        <p:nvPicPr>
          <p:cNvPr id="6" name="Graphic 5" descr="Man with cane">
            <a:extLst>
              <a:ext uri="{FF2B5EF4-FFF2-40B4-BE49-F238E27FC236}">
                <a16:creationId xmlns:a16="http://schemas.microsoft.com/office/drawing/2014/main" id="{9B03FBFF-A37C-4A02-8908-65175E31BA0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18994"/>
          <a:stretch/>
        </p:blipFill>
        <p:spPr>
          <a:xfrm>
            <a:off x="62885" y="3303036"/>
            <a:ext cx="2705877" cy="3452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138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290" y="274638"/>
            <a:ext cx="3553896" cy="114300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Tolerance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57469"/>
            <a:ext cx="5038531" cy="3083454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Being open-minded</a:t>
            </a:r>
          </a:p>
          <a:p>
            <a:r>
              <a:rPr lang="en-US" sz="3600" dirty="0">
                <a:solidFill>
                  <a:schemeClr val="bg1"/>
                </a:solidFill>
              </a:rPr>
              <a:t>Accepting others</a:t>
            </a:r>
          </a:p>
          <a:p>
            <a:r>
              <a:rPr lang="en-US" sz="3600" dirty="0">
                <a:solidFill>
                  <a:schemeClr val="bg1"/>
                </a:solidFill>
              </a:rPr>
              <a:t>Avoiding prejudices</a:t>
            </a:r>
          </a:p>
          <a:p>
            <a:r>
              <a:rPr lang="en-US" sz="3600" dirty="0">
                <a:solidFill>
                  <a:schemeClr val="bg1"/>
                </a:solidFill>
              </a:rPr>
              <a:t>Appreciating differences</a:t>
            </a:r>
          </a:p>
        </p:txBody>
      </p:sp>
      <p:pic>
        <p:nvPicPr>
          <p:cNvPr id="6" name="Graphic 5" descr="Confused person">
            <a:extLst>
              <a:ext uri="{FF2B5EF4-FFF2-40B4-BE49-F238E27FC236}">
                <a16:creationId xmlns:a16="http://schemas.microsoft.com/office/drawing/2014/main" id="{373F4A86-4738-44E9-88DB-23FDF1948E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61927" y="2437388"/>
            <a:ext cx="3524873" cy="3524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5974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3842" y="274638"/>
            <a:ext cx="5952694" cy="1143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Be a Tolerance Advocate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4786604" cy="460457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Appreciate that we have more in common than we have differences</a:t>
            </a:r>
          </a:p>
          <a:p>
            <a:r>
              <a:rPr lang="en-US" dirty="0">
                <a:solidFill>
                  <a:schemeClr val="bg1"/>
                </a:solidFill>
              </a:rPr>
              <a:t>Realize we are all different in some ways</a:t>
            </a:r>
          </a:p>
          <a:p>
            <a:r>
              <a:rPr lang="en-US" dirty="0">
                <a:solidFill>
                  <a:schemeClr val="bg1"/>
                </a:solidFill>
              </a:rPr>
              <a:t>Look for what is positive in others</a:t>
            </a:r>
          </a:p>
          <a:p>
            <a:r>
              <a:rPr lang="en-US" dirty="0">
                <a:solidFill>
                  <a:schemeClr val="bg1"/>
                </a:solidFill>
              </a:rPr>
              <a:t>Stand up for others</a:t>
            </a:r>
          </a:p>
        </p:txBody>
      </p:sp>
      <p:pic>
        <p:nvPicPr>
          <p:cNvPr id="6" name="Graphic 5" descr="No sign">
            <a:extLst>
              <a:ext uri="{FF2B5EF4-FFF2-40B4-BE49-F238E27FC236}">
                <a16:creationId xmlns:a16="http://schemas.microsoft.com/office/drawing/2014/main" id="{96FC7CF7-3679-454E-AA0D-520B4F9A8B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43803" y="2281333"/>
            <a:ext cx="3526971" cy="3526971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B65E2B47-3048-4A0C-B273-7F04892D16B2}"/>
              </a:ext>
            </a:extLst>
          </p:cNvPr>
          <p:cNvSpPr/>
          <p:nvPr/>
        </p:nvSpPr>
        <p:spPr>
          <a:xfrm>
            <a:off x="5840962" y="3417323"/>
            <a:ext cx="2332653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hate</a:t>
            </a:r>
          </a:p>
        </p:txBody>
      </p:sp>
    </p:spTree>
    <p:extLst>
      <p:ext uri="{BB962C8B-B14F-4D97-AF65-F5344CB8AC3E}">
        <p14:creationId xmlns:p14="http://schemas.microsoft.com/office/powerpoint/2010/main" val="3875131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0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3024" y="457201"/>
            <a:ext cx="6304307" cy="1143000"/>
          </a:xfrm>
          <a:ln w="44450">
            <a:solidFill>
              <a:srgbClr val="66FF66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/>
              <a:t>How to Become Tolerant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3208" y="1814805"/>
            <a:ext cx="4096611" cy="48005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>
                <a:solidFill>
                  <a:srgbClr val="FFFFFF"/>
                </a:solidFill>
              </a:rPr>
              <a:t>If we could look into each other’s hearts and understand the unique challenges each of us faces, I think we would treat each other much more gently, with more love, patience, tolerance, and care.</a:t>
            </a:r>
            <a:endParaRPr lang="en-US" dirty="0">
              <a:solidFill>
                <a:srgbClr val="FFFFFF"/>
              </a:solidFill>
            </a:endParaRPr>
          </a:p>
          <a:p>
            <a:pPr marL="0" indent="0" algn="r">
              <a:buNone/>
            </a:pPr>
            <a:r>
              <a:rPr lang="en-US" sz="1600" dirty="0">
                <a:solidFill>
                  <a:srgbClr val="FFFFFF"/>
                </a:solidFill>
              </a:rPr>
              <a:t>Marvin J. Ashton</a:t>
            </a:r>
          </a:p>
        </p:txBody>
      </p:sp>
      <p:pic>
        <p:nvPicPr>
          <p:cNvPr id="8" name="Graphic 7" descr="Heart">
            <a:extLst>
              <a:ext uri="{FF2B5EF4-FFF2-40B4-BE49-F238E27FC236}">
                <a16:creationId xmlns:a16="http://schemas.microsoft.com/office/drawing/2014/main" id="{55C6FAA8-B508-4C34-98C0-BAB8F7B0DC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9808" y="1940769"/>
            <a:ext cx="4343400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48837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A46C15418DE74CA8ED88FD0FBD0565" ma:contentTypeVersion="35" ma:contentTypeDescription="Create a new document." ma:contentTypeScope="" ma:versionID="dcc135deef2942a3a7e3637ac156e8e0">
  <xsd:schema xmlns:xsd="http://www.w3.org/2001/XMLSchema" xmlns:xs="http://www.w3.org/2001/XMLSchema" xmlns:p="http://schemas.microsoft.com/office/2006/metadata/properties" xmlns:ns2="71fd53a8-7e16-456b-b407-4e8a8765fb72" xmlns:ns3="0ae8d83d-79c7-4d48-9247-0884335b5ad1" targetNamespace="http://schemas.microsoft.com/office/2006/metadata/properties" ma:root="true" ma:fieldsID="5ca83bb93bc00d0bd23f4db524746609" ns2:_="" ns3:_="">
    <xsd:import namespace="71fd53a8-7e16-456b-b407-4e8a8765fb72"/>
    <xsd:import namespace="0ae8d83d-79c7-4d48-9247-0884335b5ad1"/>
    <xsd:element name="properties">
      <xsd:complexType>
        <xsd:sequence>
          <xsd:element name="documentManagement">
            <xsd:complexType>
              <xsd:all>
                <xsd:element ref="ns2:NotebookType" minOccurs="0"/>
                <xsd:element ref="ns2:FolderType" minOccurs="0"/>
                <xsd:element ref="ns2:CultureName" minOccurs="0"/>
                <xsd:element ref="ns2:AppVersion" minOccurs="0"/>
                <xsd:element ref="ns2:TeamsChannelId" minOccurs="0"/>
                <xsd:element ref="ns2:Owner" minOccurs="0"/>
                <xsd:element ref="ns2:Math_Settings" minOccurs="0"/>
                <xsd:element ref="ns2:DefaultSectionNames" minOccurs="0"/>
                <xsd:element ref="ns2:Templates" minOccurs="0"/>
                <xsd:element ref="ns2:Leaders" minOccurs="0"/>
                <xsd:element ref="ns2:Members" minOccurs="0"/>
                <xsd:element ref="ns2:Member_Groups" minOccurs="0"/>
                <xsd:element ref="ns2:Distribution_Groups" minOccurs="0"/>
                <xsd:element ref="ns2:LMS_Mappings" minOccurs="0"/>
                <xsd:element ref="ns2:Invited_Leaders" minOccurs="0"/>
                <xsd:element ref="ns2:Invited_Members" minOccurs="0"/>
                <xsd:element ref="ns2:Self_Registration_Enabled" minOccurs="0"/>
                <xsd:element ref="ns2:Has_Leaders_Only_SectionGroup" minOccurs="0"/>
                <xsd:element ref="ns2:Is_Collaboration_Space_Locked" minOccurs="0"/>
                <xsd:element ref="ns2:IsNotebookLocked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fd53a8-7e16-456b-b407-4e8a8765fb72" elementFormDefault="qualified">
    <xsd:import namespace="http://schemas.microsoft.com/office/2006/documentManagement/types"/>
    <xsd:import namespace="http://schemas.microsoft.com/office/infopath/2007/PartnerControls"/>
    <xsd:element name="NotebookType" ma:index="8" nillable="true" ma:displayName="Notebook Type" ma:internalName="NotebookType">
      <xsd:simpleType>
        <xsd:restriction base="dms:Text"/>
      </xsd:simpleType>
    </xsd:element>
    <xsd:element name="FolderType" ma:index="9" nillable="true" ma:displayName="Folder Type" ma:internalName="FolderType">
      <xsd:simpleType>
        <xsd:restriction base="dms:Text"/>
      </xsd:simpleType>
    </xsd:element>
    <xsd:element name="CultureName" ma:index="10" nillable="true" ma:displayName="Culture Name" ma:internalName="CultureName">
      <xsd:simpleType>
        <xsd:restriction base="dms:Text"/>
      </xsd:simpleType>
    </xsd:element>
    <xsd:element name="AppVersion" ma:index="11" nillable="true" ma:displayName="App Version" ma:internalName="AppVersion">
      <xsd:simpleType>
        <xsd:restriction base="dms:Text"/>
      </xsd:simpleType>
    </xsd:element>
    <xsd:element name="TeamsChannelId" ma:index="12" nillable="true" ma:displayName="Teams Channel Id" ma:internalName="TeamsChannelId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14" nillable="true" ma:displayName="Math Settings" ma:internalName="Math_Settings">
      <xsd:simpleType>
        <xsd:restriction base="dms:Text"/>
      </xsd:simpleType>
    </xsd:element>
    <xsd:element name="DefaultSectionNames" ma:index="15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6" nillable="true" ma:displayName="Templates" ma:internalName="Templates">
      <xsd:simpleType>
        <xsd:restriction base="dms:Note">
          <xsd:maxLength value="255"/>
        </xsd:restriction>
      </xsd:simpleType>
    </xsd:element>
    <xsd:element name="Leaders" ma:index="17" nillable="true" ma:displayName="Leaders" ma:internalName="Lead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s" ma:index="18" nillable="true" ma:displayName="Members" ma:internalName="Memb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_Groups" ma:index="19" nillable="true" ma:displayName="Member Groups" ma:internalName="Member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20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21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Leaders" ma:index="22" nillable="true" ma:displayName="Invited Leaders" ma:internalName="Invited_Leaders">
      <xsd:simpleType>
        <xsd:restriction base="dms:Note">
          <xsd:maxLength value="255"/>
        </xsd:restriction>
      </xsd:simpleType>
    </xsd:element>
    <xsd:element name="Invited_Members" ma:index="23" nillable="true" ma:displayName="Invited Members" ma:internalName="Invited_Members">
      <xsd:simpleType>
        <xsd:restriction base="dms:Note">
          <xsd:maxLength value="255"/>
        </xsd:restriction>
      </xsd:simpleType>
    </xsd:element>
    <xsd:element name="Self_Registration_Enabled" ma:index="24" nillable="true" ma:displayName="Self Registration Enabled" ma:internalName="Self_Registration_Enabled">
      <xsd:simpleType>
        <xsd:restriction base="dms:Boolean"/>
      </xsd:simpleType>
    </xsd:element>
    <xsd:element name="Has_Leaders_Only_SectionGroup" ma:index="25" nillable="true" ma:displayName="Has Leaders Only SectionGroup" ma:internalName="Has_Leaders_Only_SectionGroup">
      <xsd:simpleType>
        <xsd:restriction base="dms:Boolean"/>
      </xsd:simpleType>
    </xsd:element>
    <xsd:element name="Is_Collaboration_Space_Locked" ma:index="26" nillable="true" ma:displayName="Is Collaboration Space Locked" ma:internalName="Is_Collaboration_Space_Locked">
      <xsd:simpleType>
        <xsd:restriction base="dms:Boolean"/>
      </xsd:simpleType>
    </xsd:element>
    <xsd:element name="IsNotebookLocked" ma:index="27" nillable="true" ma:displayName="Is Notebook Locked" ma:internalName="IsNotebookLocked">
      <xsd:simpleType>
        <xsd:restriction base="dms:Boolean"/>
      </xsd:simpleType>
    </xsd:element>
    <xsd:element name="MediaServiceMetadata" ma:index="2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3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3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33" nillable="true" ma:displayName="Tags" ma:internalName="MediaServiceAutoTags" ma:readOnly="true">
      <xsd:simpleType>
        <xsd:restriction base="dms:Text"/>
      </xsd:simpleType>
    </xsd:element>
    <xsd:element name="MediaServiceOCR" ma:index="3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3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41" nillable="true" ma:taxonomy="true" ma:internalName="lcf76f155ced4ddcb4097134ff3c332f" ma:taxonomyFieldName="MediaServiceImageTags" ma:displayName="Image Tags" ma:readOnly="false" ma:fieldId="{5cf76f15-5ced-4ddc-b409-7134ff3c332f}" ma:taxonomyMulti="true" ma:sspId="da0cd38b-47d1-479b-a863-216ca283e7c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e8d83d-79c7-4d48-9247-0884335b5ad1" elementFormDefault="qualified">
    <xsd:import namespace="http://schemas.microsoft.com/office/2006/documentManagement/types"/>
    <xsd:import namespace="http://schemas.microsoft.com/office/infopath/2007/PartnerControls"/>
    <xsd:element name="SharedWithUsers" ma:index="3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42" nillable="true" ma:displayName="Taxonomy Catch All Column" ma:hidden="true" ma:list="{e79d7782-3a27-4c7e-b0fd-a64847a2f19a}" ma:internalName="TaxCatchAll" ma:showField="CatchAllData" ma:web="0ae8d83d-79c7-4d48-9247-0884335b5ad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eaders xmlns="71fd53a8-7e16-456b-b407-4e8a8765fb72">
      <UserInfo>
        <DisplayName/>
        <AccountId xsi:nil="true"/>
        <AccountType/>
      </UserInfo>
    </Leaders>
    <Templates xmlns="71fd53a8-7e16-456b-b407-4e8a8765fb72" xsi:nil="true"/>
    <Members xmlns="71fd53a8-7e16-456b-b407-4e8a8765fb72">
      <UserInfo>
        <DisplayName/>
        <AccountId xsi:nil="true"/>
        <AccountType/>
      </UserInfo>
    </Members>
    <DefaultSectionNames xmlns="71fd53a8-7e16-456b-b407-4e8a8765fb72" xsi:nil="true"/>
    <Invited_Leaders xmlns="71fd53a8-7e16-456b-b407-4e8a8765fb72" xsi:nil="true"/>
    <IsNotebookLocked xmlns="71fd53a8-7e16-456b-b407-4e8a8765fb72" xsi:nil="true"/>
    <Distribution_Groups xmlns="71fd53a8-7e16-456b-b407-4e8a8765fb72" xsi:nil="true"/>
    <Member_Groups xmlns="71fd53a8-7e16-456b-b407-4e8a8765fb72">
      <UserInfo>
        <DisplayName/>
        <AccountId xsi:nil="true"/>
        <AccountType/>
      </UserInfo>
    </Member_Groups>
    <Self_Registration_Enabled xmlns="71fd53a8-7e16-456b-b407-4e8a8765fb72" xsi:nil="true"/>
    <Invited_Members xmlns="71fd53a8-7e16-456b-b407-4e8a8765fb72" xsi:nil="true"/>
    <TeamsChannelId xmlns="71fd53a8-7e16-456b-b407-4e8a8765fb72" xsi:nil="true"/>
    <NotebookType xmlns="71fd53a8-7e16-456b-b407-4e8a8765fb72" xsi:nil="true"/>
    <CultureName xmlns="71fd53a8-7e16-456b-b407-4e8a8765fb72" xsi:nil="true"/>
    <Is_Collaboration_Space_Locked xmlns="71fd53a8-7e16-456b-b407-4e8a8765fb72" xsi:nil="true"/>
    <AppVersion xmlns="71fd53a8-7e16-456b-b407-4e8a8765fb72" xsi:nil="true"/>
    <LMS_Mappings xmlns="71fd53a8-7e16-456b-b407-4e8a8765fb72" xsi:nil="true"/>
    <FolderType xmlns="71fd53a8-7e16-456b-b407-4e8a8765fb72" xsi:nil="true"/>
    <Owner xmlns="71fd53a8-7e16-456b-b407-4e8a8765fb72">
      <UserInfo>
        <DisplayName/>
        <AccountId xsi:nil="true"/>
        <AccountType/>
      </UserInfo>
    </Owner>
    <Math_Settings xmlns="71fd53a8-7e16-456b-b407-4e8a8765fb72" xsi:nil="true"/>
    <Has_Leaders_Only_SectionGroup xmlns="71fd53a8-7e16-456b-b407-4e8a8765fb72" xsi:nil="true"/>
    <TaxCatchAll xmlns="0ae8d83d-79c7-4d48-9247-0884335b5ad1" xsi:nil="true"/>
    <lcf76f155ced4ddcb4097134ff3c332f xmlns="71fd53a8-7e16-456b-b407-4e8a8765fb72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953D965B-067A-48F7-AC41-ED012C3ECB1E}"/>
</file>

<file path=customXml/itemProps2.xml><?xml version="1.0" encoding="utf-8"?>
<ds:datastoreItem xmlns:ds="http://schemas.openxmlformats.org/officeDocument/2006/customXml" ds:itemID="{48B80CEF-3DAB-416D-B317-E4614AEBD0B2}"/>
</file>

<file path=customXml/itemProps3.xml><?xml version="1.0" encoding="utf-8"?>
<ds:datastoreItem xmlns:ds="http://schemas.openxmlformats.org/officeDocument/2006/customXml" ds:itemID="{530335E6-59C1-4417-B0A4-FB4F180266E5}"/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184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R-E-S-P-E-C-T</vt:lpstr>
      <vt:lpstr>Stereotype</vt:lpstr>
      <vt:lpstr>Discrimination</vt:lpstr>
      <vt:lpstr>Tolerance</vt:lpstr>
      <vt:lpstr>Be a Tolerance Advocate</vt:lpstr>
      <vt:lpstr>How to Become Tolerant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R-E-S-P-E-C-T</dc:title>
  <dc:creator>Microsoft Office User</dc:creator>
  <cp:lastModifiedBy>Mitchell, Terri</cp:lastModifiedBy>
  <cp:revision>18</cp:revision>
  <dcterms:created xsi:type="dcterms:W3CDTF">2013-12-02T14:47:56Z</dcterms:created>
  <dcterms:modified xsi:type="dcterms:W3CDTF">2022-01-07T22:42:20Z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0x01010089A46C15418DE74CA8ED88FD0FBD0565</vt:lpwstr>
  </property>
</Properties>
</file>