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60" r:id="rId6"/>
    <p:sldId id="259" r:id="rId7"/>
    <p:sldId id="264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7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D7225-4A26-1B49-A7A8-E3746E8E1728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9C3D0-1925-A543-8D6F-55DDEC379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2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C3D0-1925-A543-8D6F-55DDEC3791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3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7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6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8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6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9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5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3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29B4-641A-054F-982E-A3A0C49D445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CBD4-9D7C-6243-815E-5C1CFFC9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39" y="294745"/>
            <a:ext cx="8672051" cy="14700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How Alcohol Affects the Drinker </a:t>
            </a:r>
            <a:br>
              <a:rPr lang="en-US" dirty="0"/>
            </a:br>
            <a:r>
              <a:rPr lang="en-US" dirty="0"/>
              <a:t>and Others</a:t>
            </a:r>
          </a:p>
        </p:txBody>
      </p:sp>
      <p:pic>
        <p:nvPicPr>
          <p:cNvPr id="1026" name="Picture 2" descr="File:Beer bottles 2018 G1.jpg">
            <a:extLst>
              <a:ext uri="{FF2B5EF4-FFF2-40B4-BE49-F238E27FC236}">
                <a16:creationId xmlns:a16="http://schemas.microsoft.com/office/drawing/2014/main" id="{547FF8E3-4DB0-468A-B30C-2D8ABDAD3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17" y="1927001"/>
            <a:ext cx="6386052" cy="478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D21BCCA-9F43-477B-A5C7-8D6AE21DD7E9}"/>
              </a:ext>
            </a:extLst>
          </p:cNvPr>
          <p:cNvSpPr/>
          <p:nvPr/>
        </p:nvSpPr>
        <p:spPr>
          <a:xfrm>
            <a:off x="4667864" y="6454930"/>
            <a:ext cx="4336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https://commons.wikimedia.org/wiki/File:Beer_bottles_2018_G1.jpg</a:t>
            </a:r>
          </a:p>
        </p:txBody>
      </p:sp>
    </p:spTree>
    <p:extLst>
      <p:ext uri="{BB962C8B-B14F-4D97-AF65-F5344CB8AC3E}">
        <p14:creationId xmlns:p14="http://schemas.microsoft.com/office/powerpoint/2010/main" val="392580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84" y="513060"/>
            <a:ext cx="4620780" cy="1143000"/>
          </a:xfr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Alcohol?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387" y="2407229"/>
            <a:ext cx="4503651" cy="3484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sz="3800" dirty="0">
                <a:solidFill>
                  <a:srgbClr val="FF0000"/>
                </a:solidFill>
              </a:rPr>
              <a:t>The most widely used drug</a:t>
            </a:r>
          </a:p>
          <a:p>
            <a:r>
              <a:rPr lang="en-US" sz="3800" dirty="0">
                <a:solidFill>
                  <a:srgbClr val="FF0000"/>
                </a:solidFill>
              </a:rPr>
              <a:t>A beverage that contains ethanol (a depressant that slows down the body)</a:t>
            </a:r>
          </a:p>
          <a:p>
            <a:r>
              <a:rPr lang="en-US" sz="3800" dirty="0">
                <a:solidFill>
                  <a:srgbClr val="FF0000"/>
                </a:solidFill>
              </a:rPr>
              <a:t>Beverages that can have an intoxicating effect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File:Alcohol - The Noun Project.svg">
            <a:extLst>
              <a:ext uri="{FF2B5EF4-FFF2-40B4-BE49-F238E27FC236}">
                <a16:creationId xmlns:a16="http://schemas.microsoft.com/office/drawing/2014/main" id="{862F67C3-B391-49D4-B2EA-5351D1915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05" y="1626149"/>
            <a:ext cx="4265831" cy="426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46871C-4792-4916-8C16-02FDD3B6BB55}"/>
              </a:ext>
            </a:extLst>
          </p:cNvPr>
          <p:cNvSpPr/>
          <p:nvPr/>
        </p:nvSpPr>
        <p:spPr>
          <a:xfrm>
            <a:off x="-9606" y="5554975"/>
            <a:ext cx="29201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https://commons.wikimedia.org/wiki/File:Alcohol_-_The_Noun_Project.svg</a:t>
            </a:r>
          </a:p>
        </p:txBody>
      </p:sp>
    </p:spTree>
    <p:extLst>
      <p:ext uri="{BB962C8B-B14F-4D97-AF65-F5344CB8AC3E}">
        <p14:creationId xmlns:p14="http://schemas.microsoft.com/office/powerpoint/2010/main" val="31173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3514" y="185402"/>
            <a:ext cx="5267808" cy="1143000"/>
          </a:xfr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Alcohol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17" y="1601602"/>
            <a:ext cx="8789772" cy="33081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Alcohol is a drug and is illegal for anyone under the age of 21</a:t>
            </a:r>
          </a:p>
          <a:p>
            <a:r>
              <a:rPr lang="en-US" dirty="0">
                <a:solidFill>
                  <a:schemeClr val="bg1"/>
                </a:solidFill>
              </a:rPr>
              <a:t>Many adults use alcohol in a responsible way</a:t>
            </a:r>
          </a:p>
          <a:p>
            <a:r>
              <a:rPr lang="en-US" dirty="0">
                <a:solidFill>
                  <a:schemeClr val="bg1"/>
                </a:solidFill>
              </a:rPr>
              <a:t>Some use alcohol in ways that are unhealthy and dangerous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AE40FE-FE51-4F89-9E7E-E7DAD842E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786" y="3871784"/>
            <a:ext cx="4368597" cy="291467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D5E1582-BFD9-477C-A8D6-54111625B581}"/>
              </a:ext>
            </a:extLst>
          </p:cNvPr>
          <p:cNvSpPr/>
          <p:nvPr/>
        </p:nvSpPr>
        <p:spPr>
          <a:xfrm>
            <a:off x="642551" y="641098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https://pixabay.com/photos/alcohol-whiskey-drink-party-people-492871/</a:t>
            </a:r>
          </a:p>
        </p:txBody>
      </p:sp>
    </p:spTree>
    <p:extLst>
      <p:ext uri="{BB962C8B-B14F-4D97-AF65-F5344CB8AC3E}">
        <p14:creationId xmlns:p14="http://schemas.microsoft.com/office/powerpoint/2010/main" val="409945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5" y="215391"/>
            <a:ext cx="8565502" cy="1249515"/>
          </a:xfrm>
          <a:ln w="50800">
            <a:solidFill>
              <a:srgbClr val="6600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Intoxication and Short-Term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63" y="1838132"/>
            <a:ext cx="8141109" cy="501986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Measured by Blood Alcohol Content (BAC)</a:t>
            </a:r>
          </a:p>
          <a:p>
            <a:r>
              <a:rPr lang="en-US" dirty="0">
                <a:solidFill>
                  <a:srgbClr val="FFFFFF"/>
                </a:solidFill>
              </a:rPr>
              <a:t>The drinker becomes less in control of his or her body and behavior</a:t>
            </a:r>
          </a:p>
          <a:p>
            <a:r>
              <a:rPr lang="en-US" dirty="0">
                <a:solidFill>
                  <a:srgbClr val="FFFFFF"/>
                </a:solidFill>
              </a:rPr>
              <a:t>Reactions may include:</a:t>
            </a:r>
          </a:p>
          <a:p>
            <a:pPr lvl="2"/>
            <a:r>
              <a:rPr lang="en-US" sz="2800" dirty="0">
                <a:solidFill>
                  <a:srgbClr val="FFFFFF"/>
                </a:solidFill>
              </a:rPr>
              <a:t>Friendliness and confidence (at first)</a:t>
            </a:r>
          </a:p>
          <a:p>
            <a:pPr lvl="2"/>
            <a:r>
              <a:rPr lang="en-US" sz="2800" dirty="0">
                <a:solidFill>
                  <a:srgbClr val="FFFFFF"/>
                </a:solidFill>
              </a:rPr>
              <a:t>Flushed skin, perspiration</a:t>
            </a:r>
          </a:p>
          <a:p>
            <a:pPr lvl="2"/>
            <a:r>
              <a:rPr lang="en-US" sz="2800" dirty="0">
                <a:solidFill>
                  <a:srgbClr val="FFFFFF"/>
                </a:solidFill>
              </a:rPr>
              <a:t>Shortened attention</a:t>
            </a:r>
          </a:p>
          <a:p>
            <a:pPr lvl="2"/>
            <a:r>
              <a:rPr lang="en-US" sz="2800" dirty="0">
                <a:solidFill>
                  <a:srgbClr val="FFFFFF"/>
                </a:solidFill>
              </a:rPr>
              <a:t>Impaired judgment</a:t>
            </a:r>
          </a:p>
          <a:p>
            <a:pPr lvl="2"/>
            <a:r>
              <a:rPr lang="en-US" sz="2800" dirty="0">
                <a:solidFill>
                  <a:srgbClr val="FFFFFF"/>
                </a:solidFill>
              </a:rPr>
              <a:t>Loss of coordination, lack of balance, dizziness</a:t>
            </a:r>
          </a:p>
          <a:p>
            <a:pPr lvl="2"/>
            <a:r>
              <a:rPr lang="en-US" sz="2800" dirty="0">
                <a:solidFill>
                  <a:srgbClr val="FFFFFF"/>
                </a:solidFill>
              </a:rPr>
              <a:t>Blurred vision</a:t>
            </a:r>
            <a:endParaRPr lang="en-US" sz="28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8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200" y="301490"/>
            <a:ext cx="5156306" cy="1143000"/>
          </a:xfrm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Hangover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74" y="1928015"/>
            <a:ext cx="7987005" cy="1730828"/>
          </a:xfrm>
        </p:spPr>
        <p:txBody>
          <a:bodyPr>
            <a:normAutofit/>
          </a:bodyPr>
          <a:lstStyle/>
          <a:p>
            <a:r>
              <a:rPr lang="en-US" sz="2800" dirty="0"/>
              <a:t>After effects of drinking too much </a:t>
            </a:r>
          </a:p>
          <a:p>
            <a:r>
              <a:rPr lang="en-US" sz="2800" dirty="0"/>
              <a:t>Unpleasant physical effects of too much alcohol</a:t>
            </a:r>
          </a:p>
          <a:p>
            <a:r>
              <a:rPr lang="en-US" sz="2800" dirty="0"/>
              <a:t>Symptoms include: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013" y="3626346"/>
            <a:ext cx="7818538" cy="3231654"/>
          </a:xfrm>
          <a:prstGeom prst="rect">
            <a:avLst/>
          </a:prstGeom>
          <a:solidFill>
            <a:schemeClr val="bg1"/>
          </a:solidFill>
        </p:spPr>
        <p:txBody>
          <a:bodyPr wrap="square" numCol="2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800" dirty="0"/>
              <a:t>Tiredness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Thirst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Headache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Nausea, vomiting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Poor sleep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Dizziness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Bloodshot eyes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Shakiness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Inability to concentrate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Moodiness: sadness and irritability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Rapid heartbeat</a:t>
            </a:r>
          </a:p>
        </p:txBody>
      </p:sp>
      <p:pic>
        <p:nvPicPr>
          <p:cNvPr id="7" name="Graphic 6" descr="Brain">
            <a:extLst>
              <a:ext uri="{FF2B5EF4-FFF2-40B4-BE49-F238E27FC236}">
                <a16:creationId xmlns:a16="http://schemas.microsoft.com/office/drawing/2014/main" id="{D4C13D42-E670-4A24-B0AC-2AEC7CBB9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2410" y="567411"/>
            <a:ext cx="2861589" cy="286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6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2" y="656641"/>
            <a:ext cx="845618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Alcohol 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93" y="2209427"/>
            <a:ext cx="7679093" cy="44395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/>
              <a:t>Severe intoxication</a:t>
            </a:r>
          </a:p>
          <a:p>
            <a:r>
              <a:rPr lang="en-US" dirty="0"/>
              <a:t>BAC at dangerous levels</a:t>
            </a:r>
          </a:p>
          <a:p>
            <a:r>
              <a:rPr lang="en-US" dirty="0"/>
              <a:t>Symptoms include:</a:t>
            </a:r>
          </a:p>
          <a:p>
            <a:pPr lvl="1"/>
            <a:r>
              <a:rPr lang="en-US" dirty="0"/>
              <a:t>Confusion, impaired judgment</a:t>
            </a:r>
          </a:p>
          <a:p>
            <a:pPr lvl="1"/>
            <a:r>
              <a:rPr lang="en-US" dirty="0"/>
              <a:t>Impaired senses</a:t>
            </a:r>
          </a:p>
          <a:p>
            <a:pPr lvl="1"/>
            <a:r>
              <a:rPr lang="en-US" dirty="0"/>
              <a:t>Unconsciousness</a:t>
            </a:r>
          </a:p>
          <a:p>
            <a:pPr lvl="1"/>
            <a:r>
              <a:rPr lang="en-US" dirty="0"/>
              <a:t>Vomiting</a:t>
            </a:r>
          </a:p>
          <a:p>
            <a:pPr lvl="1"/>
            <a:r>
              <a:rPr lang="en-US" dirty="0"/>
              <a:t>Lower heart rate and breathing</a:t>
            </a:r>
          </a:p>
          <a:p>
            <a:pPr lvl="1"/>
            <a:r>
              <a:rPr lang="en-US" dirty="0"/>
              <a:t>Risk of death</a:t>
            </a:r>
          </a:p>
          <a:p>
            <a:endParaRPr lang="en-US" dirty="0"/>
          </a:p>
        </p:txBody>
      </p:sp>
      <p:pic>
        <p:nvPicPr>
          <p:cNvPr id="6" name="Graphic 5" descr="Wine">
            <a:extLst>
              <a:ext uri="{FF2B5EF4-FFF2-40B4-BE49-F238E27FC236}">
                <a16:creationId xmlns:a16="http://schemas.microsoft.com/office/drawing/2014/main" id="{7D2FBFC6-CF5F-4782-9BBA-9F0B6242B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9077" y="2130610"/>
            <a:ext cx="3107094" cy="3107094"/>
          </a:xfrm>
          <a:prstGeom prst="rect">
            <a:avLst/>
          </a:prstGeom>
        </p:spPr>
      </p:pic>
      <p:pic>
        <p:nvPicPr>
          <p:cNvPr id="8" name="Graphic 7" descr="Bottle">
            <a:extLst>
              <a:ext uri="{FF2B5EF4-FFF2-40B4-BE49-F238E27FC236}">
                <a16:creationId xmlns:a16="http://schemas.microsoft.com/office/drawing/2014/main" id="{786D25B4-E02F-4C93-AAEE-DC0F4A37C9A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9585" r="30512"/>
          <a:stretch/>
        </p:blipFill>
        <p:spPr>
          <a:xfrm>
            <a:off x="7548465" y="3550142"/>
            <a:ext cx="1203650" cy="301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4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48" y="274638"/>
            <a:ext cx="6709165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Long-Term Effects of Alcohol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08" y="1600200"/>
            <a:ext cx="8257592" cy="488849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Liver diseases</a:t>
            </a:r>
          </a:p>
          <a:p>
            <a:r>
              <a:rPr lang="en-US" dirty="0">
                <a:solidFill>
                  <a:schemeClr val="bg1"/>
                </a:solidFill>
              </a:rPr>
              <a:t>Digestive disorders</a:t>
            </a:r>
          </a:p>
          <a:p>
            <a:r>
              <a:rPr lang="en-US" dirty="0">
                <a:solidFill>
                  <a:schemeClr val="bg1"/>
                </a:solidFill>
              </a:rPr>
              <a:t>Alcohol dependence</a:t>
            </a:r>
          </a:p>
          <a:p>
            <a:r>
              <a:rPr lang="en-US" dirty="0">
                <a:solidFill>
                  <a:schemeClr val="bg1"/>
                </a:solidFill>
              </a:rPr>
              <a:t>Mental disorders</a:t>
            </a:r>
          </a:p>
          <a:p>
            <a:r>
              <a:rPr lang="en-US" dirty="0">
                <a:solidFill>
                  <a:schemeClr val="bg1"/>
                </a:solidFill>
              </a:rPr>
              <a:t>Injuries</a:t>
            </a:r>
          </a:p>
          <a:p>
            <a:r>
              <a:rPr lang="en-US" dirty="0">
                <a:solidFill>
                  <a:schemeClr val="bg1"/>
                </a:solidFill>
              </a:rPr>
              <a:t>Violence</a:t>
            </a:r>
          </a:p>
          <a:p>
            <a:r>
              <a:rPr lang="en-US" dirty="0">
                <a:solidFill>
                  <a:schemeClr val="bg1"/>
                </a:solidFill>
              </a:rPr>
              <a:t>Disruption of sleep</a:t>
            </a:r>
          </a:p>
          <a:p>
            <a:r>
              <a:rPr lang="en-US" dirty="0">
                <a:solidFill>
                  <a:schemeClr val="bg1"/>
                </a:solidFill>
              </a:rPr>
              <a:t>Damage to unborn babies</a:t>
            </a:r>
          </a:p>
          <a:p>
            <a:r>
              <a:rPr lang="en-US" dirty="0">
                <a:solidFill>
                  <a:schemeClr val="bg1"/>
                </a:solidFill>
              </a:rPr>
              <a:t>Loss of relationships</a:t>
            </a:r>
          </a:p>
          <a:p>
            <a:endParaRPr lang="en-US" dirty="0"/>
          </a:p>
        </p:txBody>
      </p:sp>
      <p:pic>
        <p:nvPicPr>
          <p:cNvPr id="6" name="Graphic 5" descr="Heartbeat">
            <a:extLst>
              <a:ext uri="{FF2B5EF4-FFF2-40B4-BE49-F238E27FC236}">
                <a16:creationId xmlns:a16="http://schemas.microsoft.com/office/drawing/2014/main" id="{DA1299B5-98B9-448F-B411-85147C8F6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7942" y="2029407"/>
            <a:ext cx="3666931" cy="366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0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49679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dirty="0"/>
              <a:t>Alcoholism/Alcohol Use Disorder</a:t>
            </a:r>
          </a:p>
        </p:txBody>
      </p:sp>
      <p:pic>
        <p:nvPicPr>
          <p:cNvPr id="6" name="Graphic 5" descr="Group of people">
            <a:extLst>
              <a:ext uri="{FF2B5EF4-FFF2-40B4-BE49-F238E27FC236}">
                <a16:creationId xmlns:a16="http://schemas.microsoft.com/office/drawing/2014/main" id="{84BF1D8E-3FB2-4D73-868D-4C836FEC1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0" y="2006176"/>
            <a:ext cx="4287323" cy="42873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9563"/>
            <a:ext cx="5980921" cy="432261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</a:rPr>
              <a:t>A person who is alcoholic:</a:t>
            </a:r>
          </a:p>
          <a:p>
            <a:pPr lvl="1"/>
            <a:r>
              <a:rPr lang="en-US" sz="3200" dirty="0">
                <a:solidFill>
                  <a:srgbClr val="FFFFFF"/>
                </a:solidFill>
              </a:rPr>
              <a:t>Suffers from a disease</a:t>
            </a:r>
          </a:p>
          <a:p>
            <a:pPr lvl="1"/>
            <a:r>
              <a:rPr lang="en-US" sz="3200" dirty="0">
                <a:solidFill>
                  <a:srgbClr val="FFFFFF"/>
                </a:solidFill>
              </a:rPr>
              <a:t>Is not a bad person</a:t>
            </a:r>
          </a:p>
          <a:p>
            <a:pPr lvl="1"/>
            <a:r>
              <a:rPr lang="en-US" sz="3200" dirty="0">
                <a:solidFill>
                  <a:srgbClr val="FFFFFF"/>
                </a:solidFill>
              </a:rPr>
              <a:t>Cannot stop drinking</a:t>
            </a:r>
          </a:p>
          <a:p>
            <a:pPr lvl="1"/>
            <a:r>
              <a:rPr lang="en-US" sz="3200" dirty="0">
                <a:solidFill>
                  <a:srgbClr val="FFFFFF"/>
                </a:solidFill>
              </a:rPr>
              <a:t>Is more likely to hurt self and abuse others</a:t>
            </a:r>
          </a:p>
          <a:p>
            <a:pPr lvl="1"/>
            <a:r>
              <a:rPr lang="en-US" sz="3200" dirty="0">
                <a:solidFill>
                  <a:srgbClr val="FFFFFF"/>
                </a:solidFill>
              </a:rPr>
              <a:t>Needs help to get well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6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How Alcohol Can Affect Children</a:t>
            </a:r>
          </a:p>
        </p:txBody>
      </p:sp>
      <p:pic>
        <p:nvPicPr>
          <p:cNvPr id="6" name="Graphic 5" descr="Family with two children">
            <a:extLst>
              <a:ext uri="{FF2B5EF4-FFF2-40B4-BE49-F238E27FC236}">
                <a16:creationId xmlns:a16="http://schemas.microsoft.com/office/drawing/2014/main" id="{BCD0754F-5473-49E1-9199-D904AC5D0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799" y="2066729"/>
            <a:ext cx="4702630" cy="47026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015836"/>
            <a:ext cx="6934718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FF"/>
                </a:solidFill>
              </a:rPr>
              <a:t>Parent may not provide for child</a:t>
            </a:r>
          </a:p>
          <a:p>
            <a:r>
              <a:rPr lang="en-US" dirty="0">
                <a:solidFill>
                  <a:srgbClr val="FFFFFF"/>
                </a:solidFill>
              </a:rPr>
              <a:t>Parent may hurt others in family</a:t>
            </a:r>
          </a:p>
          <a:p>
            <a:r>
              <a:rPr lang="en-US" dirty="0">
                <a:solidFill>
                  <a:srgbClr val="FFFFFF"/>
                </a:solidFill>
              </a:rPr>
              <a:t>Parent may not be able to work</a:t>
            </a:r>
          </a:p>
          <a:p>
            <a:r>
              <a:rPr lang="en-US" dirty="0">
                <a:solidFill>
                  <a:srgbClr val="FFFFFF"/>
                </a:solidFill>
              </a:rPr>
              <a:t>Parent may get in trouble with the law</a:t>
            </a:r>
          </a:p>
          <a:p>
            <a:r>
              <a:rPr lang="en-US" dirty="0">
                <a:solidFill>
                  <a:srgbClr val="FFFFFF"/>
                </a:solidFill>
              </a:rPr>
              <a:t>Child may be embarrassed, angry, sad, afraid</a:t>
            </a:r>
          </a:p>
          <a:p>
            <a:r>
              <a:rPr lang="en-US" dirty="0">
                <a:solidFill>
                  <a:srgbClr val="FFFFFF"/>
                </a:solidFill>
              </a:rPr>
              <a:t>Child may be distracted from schoolwork</a:t>
            </a:r>
          </a:p>
          <a:p>
            <a:r>
              <a:rPr lang="en-US" dirty="0">
                <a:solidFill>
                  <a:srgbClr val="FFFFFF"/>
                </a:solidFill>
              </a:rPr>
              <a:t>Child may need to live with someone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6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6FB560B-943B-4B40-9070-81778F1409D0}"/>
</file>

<file path=customXml/itemProps2.xml><?xml version="1.0" encoding="utf-8"?>
<ds:datastoreItem xmlns:ds="http://schemas.openxmlformats.org/officeDocument/2006/customXml" ds:itemID="{ADEC5459-1E11-4B04-A066-8606C2C80906}"/>
</file>

<file path=customXml/itemProps3.xml><?xml version="1.0" encoding="utf-8"?>
<ds:datastoreItem xmlns:ds="http://schemas.openxmlformats.org/officeDocument/2006/customXml" ds:itemID="{0BB9EA2C-7EC1-4C37-A478-B40BFDE59AF3}"/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363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How Alcohol Affects the Drinker  and Others</vt:lpstr>
      <vt:lpstr>What is Alcohol?</vt:lpstr>
      <vt:lpstr>Alcohol Use</vt:lpstr>
      <vt:lpstr>Intoxication and Short-Term Effects</vt:lpstr>
      <vt:lpstr>Hangover</vt:lpstr>
      <vt:lpstr>Alcohol Poisoning</vt:lpstr>
      <vt:lpstr>Long-Term Effects of Alcohol</vt:lpstr>
      <vt:lpstr>Alcoholism/Alcohol Use Disorder</vt:lpstr>
      <vt:lpstr>How Alcohol Can Affect Children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Alcohol Affects  the Drinker and Others</dc:title>
  <dc:creator>Microsoft Office User</dc:creator>
  <cp:lastModifiedBy>Mitchell, Terri</cp:lastModifiedBy>
  <cp:revision>27</cp:revision>
  <dcterms:created xsi:type="dcterms:W3CDTF">2013-12-18T21:33:45Z</dcterms:created>
  <dcterms:modified xsi:type="dcterms:W3CDTF">2022-01-02T01:25:23Z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