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705" autoAdjust="0"/>
  </p:normalViewPr>
  <p:slideViewPr>
    <p:cSldViewPr snapToObjects="1">
      <p:cViewPr varScale="1">
        <p:scale>
          <a:sx n="82" d="100"/>
          <a:sy n="82" d="100"/>
        </p:scale>
        <p:origin x="75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52FE-897B-A54C-95DC-56AAA76B8DAB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452C-C617-3A4F-AC8B-283FF4225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52FE-897B-A54C-95DC-56AAA76B8DAB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452C-C617-3A4F-AC8B-283FF4225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52FE-897B-A54C-95DC-56AAA76B8DAB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452C-C617-3A4F-AC8B-283FF4225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52FE-897B-A54C-95DC-56AAA76B8DAB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452C-C617-3A4F-AC8B-283FF4225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52FE-897B-A54C-95DC-56AAA76B8DAB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452C-C617-3A4F-AC8B-283FF4225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52FE-897B-A54C-95DC-56AAA76B8DAB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452C-C617-3A4F-AC8B-283FF4225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52FE-897B-A54C-95DC-56AAA76B8DAB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452C-C617-3A4F-AC8B-283FF4225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52FE-897B-A54C-95DC-56AAA76B8DAB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452C-C617-3A4F-AC8B-283FF4225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52FE-897B-A54C-95DC-56AAA76B8DAB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452C-C617-3A4F-AC8B-283FF4225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52FE-897B-A54C-95DC-56AAA76B8DAB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452C-C617-3A4F-AC8B-283FF4225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52FE-897B-A54C-95DC-56AAA76B8DAB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452C-C617-3A4F-AC8B-283FF4225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352FE-897B-A54C-95DC-56AAA76B8DAB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F452C-C617-3A4F-AC8B-283FF4225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kidshealth.org/kid/htbw/hear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43400" y="1143000"/>
            <a:ext cx="4495800" cy="2286000"/>
          </a:xfrm>
        </p:spPr>
        <p:txBody>
          <a:bodyPr>
            <a:normAutofit/>
          </a:bodyPr>
          <a:lstStyle/>
          <a:p>
            <a:r>
              <a:rPr lang="en-US" sz="6600" dirty="0">
                <a:ln>
                  <a:solidFill>
                    <a:srgbClr val="FFFF00">
                      <a:alpha val="97000"/>
                    </a:srgbClr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Life in Balance</a:t>
            </a:r>
            <a:endParaRPr lang="en-US" sz="4400" dirty="0">
              <a:ln>
                <a:solidFill>
                  <a:srgbClr val="FFFF00">
                    <a:alpha val="97000"/>
                  </a:srgbClr>
                </a:solidFill>
              </a:ln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102359" y="3581400"/>
            <a:ext cx="4736841" cy="2933359"/>
          </a:xfrm>
        </p:spPr>
        <p:txBody>
          <a:bodyPr>
            <a:noAutofit/>
          </a:bodyPr>
          <a:lstStyle/>
          <a:p>
            <a:r>
              <a:rPr lang="en-US" sz="2000" dirty="0"/>
              <a:t>The </a:t>
            </a:r>
            <a:r>
              <a:rPr lang="en-US" sz="2000" dirty="0">
                <a:solidFill>
                  <a:srgbClr val="0000FF"/>
                </a:solidFill>
              </a:rPr>
              <a:t>RIGHT FOODS </a:t>
            </a:r>
            <a:r>
              <a:rPr lang="en-US" sz="2000" dirty="0"/>
              <a:t>IN THE </a:t>
            </a:r>
            <a:r>
              <a:rPr lang="en-US" sz="2000" dirty="0">
                <a:solidFill>
                  <a:srgbClr val="0000FF"/>
                </a:solidFill>
              </a:rPr>
              <a:t>RIGHT AMOUNT </a:t>
            </a:r>
            <a:r>
              <a:rPr lang="en-US" sz="2000" dirty="0"/>
              <a:t>plus the </a:t>
            </a:r>
            <a:r>
              <a:rPr lang="en-US" sz="2000" dirty="0">
                <a:solidFill>
                  <a:srgbClr val="0000FF"/>
                </a:solidFill>
              </a:rPr>
              <a:t>RIGHT AMOUNT OF EXERCISE and SLEEP </a:t>
            </a:r>
            <a:r>
              <a:rPr lang="en-US" sz="2000" dirty="0"/>
              <a:t>equals a </a:t>
            </a:r>
          </a:p>
          <a:p>
            <a:r>
              <a:rPr lang="en-US" sz="2000" dirty="0"/>
              <a:t>			</a:t>
            </a:r>
          </a:p>
          <a:p>
            <a:endParaRPr lang="en-US" sz="2000" b="1" dirty="0">
              <a:ln>
                <a:solidFill>
                  <a:srgbClr val="FFFF00">
                    <a:alpha val="97000"/>
                  </a:srgbClr>
                </a:solidFill>
              </a:ln>
              <a:solidFill>
                <a:srgbClr val="0000FF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en-US" sz="4000" b="1" dirty="0">
                <a:ln>
                  <a:solidFill>
                    <a:srgbClr val="FFFF00">
                      <a:alpha val="97000"/>
                    </a:srgbClr>
                  </a:solidFill>
                </a:ln>
                <a:solidFill>
                  <a:srgbClr val="0000FF"/>
                </a:solidFill>
                <a:latin typeface="+mj-lt"/>
                <a:ea typeface="+mj-ea"/>
                <a:cs typeface="+mj-cs"/>
              </a:rPr>
              <a:t>HEALTHY BODY!</a:t>
            </a:r>
          </a:p>
        </p:txBody>
      </p:sp>
      <p:pic>
        <p:nvPicPr>
          <p:cNvPr id="1026" name="Picture 2" descr="File:Stone Stacking Pangong Lake Ladakh.jpg">
            <a:extLst>
              <a:ext uri="{FF2B5EF4-FFF2-40B4-BE49-F238E27FC236}">
                <a16:creationId xmlns:a16="http://schemas.microsoft.com/office/drawing/2014/main" id="{B106F3C2-4C49-40C3-921F-CC65F2F63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7051"/>
            <a:ext cx="3810000" cy="5080000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A678895-695D-4547-82A9-16843E0A2A7A}"/>
              </a:ext>
            </a:extLst>
          </p:cNvPr>
          <p:cNvSpPr/>
          <p:nvPr/>
        </p:nvSpPr>
        <p:spPr>
          <a:xfrm>
            <a:off x="12441" y="5287051"/>
            <a:ext cx="358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https://commons.wikimedia.org/wiki/File:Stone_Stacking_Pangong_Lake_Ladakh.jpg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302500" cy="1143000"/>
          </a:xfrm>
          <a:ln w="508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Out of BALANCE = PROBLEMS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987831-D603-45A9-882E-6ADDFD2DB7ED}"/>
              </a:ext>
            </a:extLst>
          </p:cNvPr>
          <p:cNvSpPr/>
          <p:nvPr/>
        </p:nvSpPr>
        <p:spPr>
          <a:xfrm>
            <a:off x="228600" y="2112641"/>
            <a:ext cx="6781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C00000"/>
                </a:solidFill>
              </a:rPr>
              <a:t>Too much time in front of electronics means kids are not moving and typically eating more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C00000"/>
                </a:solidFill>
              </a:rPr>
              <a:t>Being overweight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C00000"/>
                </a:solidFill>
              </a:rPr>
              <a:t>Eating too many fried and fatty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C00000"/>
                </a:solidFill>
              </a:rPr>
              <a:t>Eating more calories than you burn 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2" name="Graphic 11" descr="Tablet">
            <a:extLst>
              <a:ext uri="{FF2B5EF4-FFF2-40B4-BE49-F238E27FC236}">
                <a16:creationId xmlns:a16="http://schemas.microsoft.com/office/drawing/2014/main" id="{A7703A50-C97D-4C22-8E94-CA7D6A5262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72200" y="1219200"/>
            <a:ext cx="2667000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902" y="269973"/>
            <a:ext cx="5562600" cy="1325562"/>
          </a:xfrm>
          <a:ln w="508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dirty="0"/>
              <a:t>HEALTHY KIDS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9431EA0-3C26-4BBD-B123-006CF011485A}"/>
              </a:ext>
            </a:extLst>
          </p:cNvPr>
          <p:cNvSpPr/>
          <p:nvPr/>
        </p:nvSpPr>
        <p:spPr>
          <a:xfrm>
            <a:off x="609600" y="1600200"/>
            <a:ext cx="7391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r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chemeClr val="tx2"/>
                </a:solidFill>
              </a:rPr>
              <a:t>exercise</a:t>
            </a:r>
          </a:p>
          <a:p>
            <a:pPr marL="571500" indent="-571500" algn="r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chemeClr val="tx2"/>
                </a:solidFill>
              </a:rPr>
              <a:t>all the food groups and the amount of each </a:t>
            </a:r>
          </a:p>
          <a:p>
            <a:pPr marL="571500" indent="-571500" algn="r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chemeClr val="tx2"/>
                </a:solidFill>
              </a:rPr>
              <a:t>sleep </a:t>
            </a:r>
          </a:p>
        </p:txBody>
      </p:sp>
      <p:pic>
        <p:nvPicPr>
          <p:cNvPr id="14" name="Graphic 13" descr="Sleep">
            <a:extLst>
              <a:ext uri="{FF2B5EF4-FFF2-40B4-BE49-F238E27FC236}">
                <a16:creationId xmlns:a16="http://schemas.microsoft.com/office/drawing/2014/main" id="{FA9BF744-E616-4000-88A9-8DC6B40E87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200" y="3187720"/>
            <a:ext cx="3505200" cy="3505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xercis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381000"/>
            <a:ext cx="3733800" cy="2873276"/>
          </a:xfrm>
        </p:spPr>
      </p:pic>
      <p:pic>
        <p:nvPicPr>
          <p:cNvPr id="3" name="Graphic 2" descr="Gymnast Floor routine">
            <a:extLst>
              <a:ext uri="{FF2B5EF4-FFF2-40B4-BE49-F238E27FC236}">
                <a16:creationId xmlns:a16="http://schemas.microsoft.com/office/drawing/2014/main" id="{0D79AB78-A4CC-451E-837A-B8045900BC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14800" y="1676400"/>
            <a:ext cx="4953000" cy="4953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 Hard Working Muscle: The HEART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66531" y="5920581"/>
            <a:ext cx="8229600" cy="4111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http://kidshealth.org/kid/htbw/heart.html#</a:t>
            </a:r>
            <a:endParaRPr lang="en-US" dirty="0"/>
          </a:p>
          <a:p>
            <a:endParaRPr lang="en-US" dirty="0"/>
          </a:p>
        </p:txBody>
      </p:sp>
      <p:pic>
        <p:nvPicPr>
          <p:cNvPr id="4" name="Graphic 3" descr="Heart organ">
            <a:extLst>
              <a:ext uri="{FF2B5EF4-FFF2-40B4-BE49-F238E27FC236}">
                <a16:creationId xmlns:a16="http://schemas.microsoft.com/office/drawing/2014/main" id="{11362A24-90C2-4ADF-A8E4-8A7E5CC1D8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96143" y="1006767"/>
            <a:ext cx="5105400" cy="5105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3429000" cy="1143000"/>
          </a:xfrm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Heart Parts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1752600"/>
            <a:ext cx="2895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ATRIA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VENTRICLES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SEPTUM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VALVES</a:t>
            </a:r>
          </a:p>
        </p:txBody>
      </p:sp>
      <p:pic>
        <p:nvPicPr>
          <p:cNvPr id="2050" name="Picture 2" descr="File:Diagram of the human heart (cropped) - Wikimedia Commons">
            <a:extLst>
              <a:ext uri="{FF2B5EF4-FFF2-40B4-BE49-F238E27FC236}">
                <a16:creationId xmlns:a16="http://schemas.microsoft.com/office/drawing/2014/main" id="{AF1DEEC2-E4CE-4F3A-9586-3A176657D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990C1B-E266-49DB-AD17-0C49E53B96D8}"/>
              </a:ext>
            </a:extLst>
          </p:cNvPr>
          <p:cNvSpPr/>
          <p:nvPr/>
        </p:nvSpPr>
        <p:spPr>
          <a:xfrm>
            <a:off x="609600" y="6298105"/>
            <a:ext cx="31220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http://clipart-library.com/clipart/6iy5bxbjT.htm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9100"/>
            <a:ext cx="4648200" cy="1143000"/>
          </a:xfrm>
          <a:ln w="508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Let’s CIRCULATE!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708525"/>
          </a:xfrm>
          <a:ln w="47625">
            <a:solidFill>
              <a:srgbClr val="0000FF"/>
            </a:solidFill>
          </a:ln>
        </p:spPr>
        <p:txBody>
          <a:bodyPr/>
          <a:lstStyle/>
          <a:p>
            <a:pPr>
              <a:buNone/>
            </a:pPr>
            <a:r>
              <a:rPr lang="en-US" dirty="0"/>
              <a:t>BLOOD VESSELS:</a:t>
            </a:r>
          </a:p>
          <a:p>
            <a:pPr>
              <a:buNone/>
            </a:pPr>
            <a:r>
              <a:rPr lang="en-US" sz="2000" dirty="0"/>
              <a:t>Deliver Oxygen and Nutrients</a:t>
            </a:r>
          </a:p>
          <a:p>
            <a:pPr>
              <a:buNone/>
            </a:pPr>
            <a:r>
              <a:rPr lang="en-US" sz="2000" dirty="0"/>
              <a:t>Carry Away Waste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ARTERIES (red)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VEINS (blue)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60 seconds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BD1BDF-5AA2-4A84-8D6B-0E3BBD7C9BE5}"/>
              </a:ext>
            </a:extLst>
          </p:cNvPr>
          <p:cNvSpPr/>
          <p:nvPr/>
        </p:nvSpPr>
        <p:spPr>
          <a:xfrm>
            <a:off x="4648200" y="6517566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https://commons.wikimedia.org/wiki/File:Circulatory_System_no_tags.svg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4A799C-FA3B-43C5-AA58-381F4EE7B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1712" y="151942"/>
            <a:ext cx="2962688" cy="655411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x For  African American Children Playing Clipart">
            <a:extLst>
              <a:ext uri="{FF2B5EF4-FFF2-40B4-BE49-F238E27FC236}">
                <a16:creationId xmlns:a16="http://schemas.microsoft.com/office/drawing/2014/main" id="{AA9E3743-D19F-4337-A7E3-26D1D0D6AE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468" r="3554" b="17310"/>
          <a:stretch/>
        </p:blipFill>
        <p:spPr bwMode="auto">
          <a:xfrm>
            <a:off x="2722021" y="2135155"/>
            <a:ext cx="6421979" cy="230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2066" y="746918"/>
            <a:ext cx="3962400" cy="944563"/>
          </a:xfrm>
          <a:ln w="508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YOUR PULSE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0807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RESTING heart rate:</a:t>
            </a:r>
          </a:p>
          <a:p>
            <a:r>
              <a:rPr lang="en-US" dirty="0"/>
              <a:t>______ beats per minute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3111" y="1905000"/>
            <a:ext cx="350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Run in place for 1 minute.</a:t>
            </a:r>
          </a:p>
          <a:p>
            <a:r>
              <a:rPr lang="en-US" dirty="0"/>
              <a:t>________ beats per minute.</a:t>
            </a:r>
          </a:p>
          <a:p>
            <a:endParaRPr lang="en-US" dirty="0"/>
          </a:p>
          <a:p>
            <a:r>
              <a:rPr lang="en-US" dirty="0"/>
              <a:t>REST for 1 minute.</a:t>
            </a:r>
          </a:p>
          <a:p>
            <a:endParaRPr lang="en-US" dirty="0"/>
          </a:p>
          <a:p>
            <a:r>
              <a:rPr lang="en-US" dirty="0"/>
              <a:t>Run in place for 1 minute.</a:t>
            </a:r>
          </a:p>
          <a:p>
            <a:r>
              <a:rPr lang="en-US" dirty="0"/>
              <a:t>________ beats per minute.</a:t>
            </a:r>
          </a:p>
          <a:p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316373"/>
              </p:ext>
            </p:extLst>
          </p:nvPr>
        </p:nvGraphicFramePr>
        <p:xfrm>
          <a:off x="4015366" y="5008880"/>
          <a:ext cx="4495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After Exercising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Resting Heart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  <a:r>
                        <a:rPr lang="en-US" baseline="0" dirty="0"/>
                        <a:t> seconds: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Rest</a:t>
                      </a:r>
                      <a:r>
                        <a:rPr lang="en-US" baseline="0" dirty="0"/>
                        <a:t> 1 minute: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 minute: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Rest 1 minute: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 minutes: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Rest 1 minute: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Graphic 3" descr="Heart with pulse">
            <a:extLst>
              <a:ext uri="{FF2B5EF4-FFF2-40B4-BE49-F238E27FC236}">
                <a16:creationId xmlns:a16="http://schemas.microsoft.com/office/drawing/2014/main" id="{48B3EB7F-061C-4994-80CD-5FBA8F2041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4800" y="3916299"/>
            <a:ext cx="2886269" cy="288626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>            HAPPY HEART, HAPPY BODY!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4400" dirty="0"/>
              <a:t>EXERCISE for  </a:t>
            </a:r>
          </a:p>
          <a:p>
            <a:pPr>
              <a:buNone/>
            </a:pPr>
            <a:r>
              <a:rPr lang="en-US" sz="4400" b="1" dirty="0">
                <a:solidFill>
                  <a:srgbClr val="FF0000"/>
                </a:solidFill>
              </a:rPr>
              <a:t>STRENGTH</a:t>
            </a:r>
          </a:p>
        </p:txBody>
      </p:sp>
      <p:pic>
        <p:nvPicPr>
          <p:cNvPr id="26" name="Graphic 25" descr="Body builder">
            <a:extLst>
              <a:ext uri="{FF2B5EF4-FFF2-40B4-BE49-F238E27FC236}">
                <a16:creationId xmlns:a16="http://schemas.microsoft.com/office/drawing/2014/main" id="{905FA306-E90A-44E6-842C-3822E6E6B7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38599" y="1600200"/>
            <a:ext cx="4372947" cy="4372947"/>
          </a:xfrm>
          <a:prstGeom prst="rect">
            <a:avLst/>
          </a:prstGeom>
        </p:spPr>
      </p:pic>
      <p:pic>
        <p:nvPicPr>
          <p:cNvPr id="28" name="Graphic 27" descr="Heart">
            <a:extLst>
              <a:ext uri="{FF2B5EF4-FFF2-40B4-BE49-F238E27FC236}">
                <a16:creationId xmlns:a16="http://schemas.microsoft.com/office/drawing/2014/main" id="{30E03CE9-5E01-4773-AD33-2CA5713967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2000" y="388938"/>
            <a:ext cx="914400" cy="9144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en-US" dirty="0"/>
              <a:t>HAPPY HEART, HAPPY BODY!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1135" y="2347032"/>
            <a:ext cx="4424265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5400" dirty="0"/>
              <a:t>EXERCISE for</a:t>
            </a:r>
          </a:p>
          <a:p>
            <a:pPr marL="342900" indent="-342900">
              <a:spcBef>
                <a:spcPct val="20000"/>
              </a:spcBef>
            </a:pPr>
            <a:r>
              <a:rPr lang="en-US" sz="5400" b="1" dirty="0">
                <a:solidFill>
                  <a:srgbClr val="FF0000"/>
                </a:solidFill>
              </a:rPr>
              <a:t>ENDURANCE</a:t>
            </a:r>
          </a:p>
        </p:txBody>
      </p:sp>
      <p:pic>
        <p:nvPicPr>
          <p:cNvPr id="12" name="Graphic 11" descr="Heart">
            <a:extLst>
              <a:ext uri="{FF2B5EF4-FFF2-40B4-BE49-F238E27FC236}">
                <a16:creationId xmlns:a16="http://schemas.microsoft.com/office/drawing/2014/main" id="{4AD00769-DD8F-4504-8CC0-0ECB185CD8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2000" y="388938"/>
            <a:ext cx="914400" cy="914400"/>
          </a:xfrm>
          <a:prstGeom prst="rect">
            <a:avLst/>
          </a:prstGeom>
        </p:spPr>
      </p:pic>
      <p:pic>
        <p:nvPicPr>
          <p:cNvPr id="14" name="Graphic 13" descr="Swimming">
            <a:extLst>
              <a:ext uri="{FF2B5EF4-FFF2-40B4-BE49-F238E27FC236}">
                <a16:creationId xmlns:a16="http://schemas.microsoft.com/office/drawing/2014/main" id="{D080FFAE-21D0-4681-A471-603F44AE91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05264" y="2443065"/>
            <a:ext cx="4262536" cy="426253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90388"/>
            <a:ext cx="8001000" cy="1143000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en-US" dirty="0"/>
              <a:t>           HAPPY HEART, HAPPY BODY!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45" y="2041649"/>
            <a:ext cx="3582955" cy="33685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/>
              <a:t>EXERCISE FOR </a:t>
            </a:r>
          </a:p>
          <a:p>
            <a:pPr>
              <a:buNone/>
            </a:pPr>
            <a:r>
              <a:rPr lang="en-US" sz="4400" b="1" dirty="0">
                <a:solidFill>
                  <a:srgbClr val="FF0000"/>
                </a:solidFill>
              </a:rPr>
              <a:t>FLEXIBILITY</a:t>
            </a:r>
          </a:p>
        </p:txBody>
      </p:sp>
      <p:pic>
        <p:nvPicPr>
          <p:cNvPr id="9" name="Graphic 8" descr="Heart">
            <a:extLst>
              <a:ext uri="{FF2B5EF4-FFF2-40B4-BE49-F238E27FC236}">
                <a16:creationId xmlns:a16="http://schemas.microsoft.com/office/drawing/2014/main" id="{9F7E43A0-2404-4000-B421-E5849AC49E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19200" y="404688"/>
            <a:ext cx="914400" cy="9144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11A5470-EE4F-4498-AC23-1014035222DD}"/>
              </a:ext>
            </a:extLst>
          </p:cNvPr>
          <p:cNvSpPr/>
          <p:nvPr/>
        </p:nvSpPr>
        <p:spPr>
          <a:xfrm>
            <a:off x="3305175" y="6567612"/>
            <a:ext cx="56673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/>
              <a:t>https://commons.wikimedia.org/wiki/File:Icon-Yoga_Woman-1116649.svg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5A5A2B-00A3-43F4-B3D8-5CEB7411A6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4572" y="1601870"/>
            <a:ext cx="4934639" cy="493463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8000" cy="1143000"/>
          </a:xfrm>
        </p:spPr>
        <p:txBody>
          <a:bodyPr/>
          <a:lstStyle/>
          <a:p>
            <a:r>
              <a:rPr lang="en-US" dirty="0"/>
              <a:t>HAPPY HEART, HAPPY BODY! </a:t>
            </a:r>
          </a:p>
        </p:txBody>
      </p:sp>
      <p:pic>
        <p:nvPicPr>
          <p:cNvPr id="8" name="Graphic 7" descr="Heart">
            <a:extLst>
              <a:ext uri="{FF2B5EF4-FFF2-40B4-BE49-F238E27FC236}">
                <a16:creationId xmlns:a16="http://schemas.microsoft.com/office/drawing/2014/main" id="{E3D5B357-832D-4C2B-8E43-BDDFC3916B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00900" y="145776"/>
            <a:ext cx="1676400" cy="1676400"/>
          </a:xfrm>
          <a:prstGeom prst="rect">
            <a:avLst/>
          </a:prstGeom>
        </p:spPr>
      </p:pic>
      <p:pic>
        <p:nvPicPr>
          <p:cNvPr id="6146" name="Picture 2" descr="https://myplate-prod.azureedge.net/sites/default/files/2020-12/MyPlate_blue_0.jpg">
            <a:extLst>
              <a:ext uri="{FF2B5EF4-FFF2-40B4-BE49-F238E27FC236}">
                <a16:creationId xmlns:a16="http://schemas.microsoft.com/office/drawing/2014/main" id="{E8200B18-56A0-4E34-A0A8-133369CD40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17638"/>
            <a:ext cx="5905500" cy="5294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A46C15418DE74CA8ED88FD0FBD0565" ma:contentTypeVersion="35" ma:contentTypeDescription="Create a new document." ma:contentTypeScope="" ma:versionID="dcc135deef2942a3a7e3637ac156e8e0">
  <xsd:schema xmlns:xsd="http://www.w3.org/2001/XMLSchema" xmlns:xs="http://www.w3.org/2001/XMLSchema" xmlns:p="http://schemas.microsoft.com/office/2006/metadata/properties" xmlns:ns2="71fd53a8-7e16-456b-b407-4e8a8765fb72" xmlns:ns3="0ae8d83d-79c7-4d48-9247-0884335b5ad1" targetNamespace="http://schemas.microsoft.com/office/2006/metadata/properties" ma:root="true" ma:fieldsID="5ca83bb93bc00d0bd23f4db524746609" ns2:_="" ns3:_="">
    <xsd:import namespace="71fd53a8-7e16-456b-b407-4e8a8765fb72"/>
    <xsd:import namespace="0ae8d83d-79c7-4d48-9247-0884335b5ad1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fd53a8-7e16-456b-b407-4e8a8765fb72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3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3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41" nillable="true" ma:taxonomy="true" ma:internalName="lcf76f155ced4ddcb4097134ff3c332f" ma:taxonomyFieldName="MediaServiceImageTags" ma:displayName="Image Tags" ma:readOnly="false" ma:fieldId="{5cf76f15-5ced-4ddc-b409-7134ff3c332f}" ma:taxonomyMulti="true" ma:sspId="da0cd38b-47d1-479b-a863-216ca283e7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e8d83d-79c7-4d48-9247-0884335b5ad1" elementFormDefault="qualified">
    <xsd:import namespace="http://schemas.microsoft.com/office/2006/documentManagement/types"/>
    <xsd:import namespace="http://schemas.microsoft.com/office/infopath/2007/PartnerControls"/>
    <xsd:element name="SharedWithUsers" ma:index="3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42" nillable="true" ma:displayName="Taxonomy Catch All Column" ma:hidden="true" ma:list="{e79d7782-3a27-4c7e-b0fd-a64847a2f19a}" ma:internalName="TaxCatchAll" ma:showField="CatchAllData" ma:web="0ae8d83d-79c7-4d48-9247-0884335b5a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eaders xmlns="71fd53a8-7e16-456b-b407-4e8a8765fb72">
      <UserInfo>
        <DisplayName/>
        <AccountId xsi:nil="true"/>
        <AccountType/>
      </UserInfo>
    </Leaders>
    <Templates xmlns="71fd53a8-7e16-456b-b407-4e8a8765fb72" xsi:nil="true"/>
    <Members xmlns="71fd53a8-7e16-456b-b407-4e8a8765fb72">
      <UserInfo>
        <DisplayName/>
        <AccountId xsi:nil="true"/>
        <AccountType/>
      </UserInfo>
    </Members>
    <DefaultSectionNames xmlns="71fd53a8-7e16-456b-b407-4e8a8765fb72" xsi:nil="true"/>
    <Invited_Leaders xmlns="71fd53a8-7e16-456b-b407-4e8a8765fb72" xsi:nil="true"/>
    <IsNotebookLocked xmlns="71fd53a8-7e16-456b-b407-4e8a8765fb72" xsi:nil="true"/>
    <Distribution_Groups xmlns="71fd53a8-7e16-456b-b407-4e8a8765fb72" xsi:nil="true"/>
    <Member_Groups xmlns="71fd53a8-7e16-456b-b407-4e8a8765fb72">
      <UserInfo>
        <DisplayName/>
        <AccountId xsi:nil="true"/>
        <AccountType/>
      </UserInfo>
    </Member_Groups>
    <Self_Registration_Enabled xmlns="71fd53a8-7e16-456b-b407-4e8a8765fb72" xsi:nil="true"/>
    <Invited_Members xmlns="71fd53a8-7e16-456b-b407-4e8a8765fb72" xsi:nil="true"/>
    <TeamsChannelId xmlns="71fd53a8-7e16-456b-b407-4e8a8765fb72" xsi:nil="true"/>
    <NotebookType xmlns="71fd53a8-7e16-456b-b407-4e8a8765fb72" xsi:nil="true"/>
    <CultureName xmlns="71fd53a8-7e16-456b-b407-4e8a8765fb72" xsi:nil="true"/>
    <Is_Collaboration_Space_Locked xmlns="71fd53a8-7e16-456b-b407-4e8a8765fb72" xsi:nil="true"/>
    <AppVersion xmlns="71fd53a8-7e16-456b-b407-4e8a8765fb72" xsi:nil="true"/>
    <LMS_Mappings xmlns="71fd53a8-7e16-456b-b407-4e8a8765fb72" xsi:nil="true"/>
    <FolderType xmlns="71fd53a8-7e16-456b-b407-4e8a8765fb72" xsi:nil="true"/>
    <Owner xmlns="71fd53a8-7e16-456b-b407-4e8a8765fb72">
      <UserInfo>
        <DisplayName/>
        <AccountId xsi:nil="true"/>
        <AccountType/>
      </UserInfo>
    </Owner>
    <Math_Settings xmlns="71fd53a8-7e16-456b-b407-4e8a8765fb72" xsi:nil="true"/>
    <Has_Leaders_Only_SectionGroup xmlns="71fd53a8-7e16-456b-b407-4e8a8765fb72" xsi:nil="true"/>
    <TaxCatchAll xmlns="0ae8d83d-79c7-4d48-9247-0884335b5ad1" xsi:nil="true"/>
    <lcf76f155ced4ddcb4097134ff3c332f xmlns="71fd53a8-7e16-456b-b407-4e8a8765fb7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524233E-33E7-4E89-B396-5626F42C6D31}"/>
</file>

<file path=customXml/itemProps2.xml><?xml version="1.0" encoding="utf-8"?>
<ds:datastoreItem xmlns:ds="http://schemas.openxmlformats.org/officeDocument/2006/customXml" ds:itemID="{5868D766-B5B8-4262-8A89-9898A4C7DA81}"/>
</file>

<file path=customXml/itemProps3.xml><?xml version="1.0" encoding="utf-8"?>
<ds:datastoreItem xmlns:ds="http://schemas.openxmlformats.org/officeDocument/2006/customXml" ds:itemID="{C24A783F-1D29-4598-A78F-6BDBFDD6C2F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Words>297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Our Life in Balance</vt:lpstr>
      <vt:lpstr>A Hard Working Muscle: The HEART</vt:lpstr>
      <vt:lpstr>Heart Parts</vt:lpstr>
      <vt:lpstr>Let’s CIRCULATE!</vt:lpstr>
      <vt:lpstr>YOUR PULSE</vt:lpstr>
      <vt:lpstr>            HAPPY HEART, HAPPY BODY!</vt:lpstr>
      <vt:lpstr>HAPPY HEART, HAPPY BODY!</vt:lpstr>
      <vt:lpstr>           HAPPY HEART, HAPPY BODY!</vt:lpstr>
      <vt:lpstr>HAPPY HEART, HAPPY BODY! </vt:lpstr>
      <vt:lpstr>Out of BALANCE = PROBLEMS </vt:lpstr>
      <vt:lpstr>HEALTHY KIDS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Life in Balance</dc:title>
  <dc:creator>Sharon Breitenstein</dc:creator>
  <cp:lastModifiedBy>Mitchell, Terri</cp:lastModifiedBy>
  <cp:revision>41</cp:revision>
  <dcterms:created xsi:type="dcterms:W3CDTF">2014-01-31T17:16:07Z</dcterms:created>
  <dcterms:modified xsi:type="dcterms:W3CDTF">2022-01-04T23:21:26Z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0x01010089A46C15418DE74CA8ED88FD0FBD0565</vt:lpwstr>
  </property>
</Properties>
</file>