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5"/>
  </p:handoutMasterIdLst>
  <p:sldIdLst>
    <p:sldId id="270" r:id="rId2"/>
    <p:sldId id="271" r:id="rId3"/>
    <p:sldId id="272" r:id="rId4"/>
    <p:sldId id="273" r:id="rId5"/>
    <p:sldId id="256" r:id="rId6"/>
    <p:sldId id="258" r:id="rId7"/>
    <p:sldId id="259" r:id="rId8"/>
    <p:sldId id="260" r:id="rId9"/>
    <p:sldId id="264" r:id="rId10"/>
    <p:sldId id="265" r:id="rId11"/>
    <p:sldId id="274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CF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68" autoAdjust="0"/>
  </p:normalViewPr>
  <p:slideViewPr>
    <p:cSldViewPr snapToGrid="0" snapToObjects="1">
      <p:cViewPr varScale="1">
        <p:scale>
          <a:sx n="59" d="100"/>
          <a:sy n="59" d="100"/>
        </p:scale>
        <p:origin x="67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FED65-888E-554E-80EA-B00D68EB627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47F37-C173-6E4E-9373-F3A2B0042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75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3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2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9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1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1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6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A90D-BFFE-4C4A-8B57-239BDED08FC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AD67-51D5-1B4E-A06A-A57F4DCE4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1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t_tacrNFSM&amp;t=1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267" y="269445"/>
            <a:ext cx="5466728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Healthy and Unhealthy </a:t>
            </a:r>
            <a:br>
              <a:rPr lang="en-US" dirty="0"/>
            </a:br>
            <a:r>
              <a:rPr lang="en-US" dirty="0"/>
              <a:t>Eating Patterns</a:t>
            </a:r>
          </a:p>
        </p:txBody>
      </p:sp>
      <p:pic>
        <p:nvPicPr>
          <p:cNvPr id="4098" name="Picture 2" descr="File:Environment stewardship photo.JPG">
            <a:extLst>
              <a:ext uri="{FF2B5EF4-FFF2-40B4-BE49-F238E27FC236}">
                <a16:creationId xmlns:a16="http://schemas.microsoft.com/office/drawing/2014/main" id="{650C1EF2-49D7-4CEA-8A59-C1E9DDED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35" y="1962567"/>
            <a:ext cx="6723529" cy="447955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B3745A-A30C-4E5D-86F0-9A0E82805F60}"/>
              </a:ext>
            </a:extLst>
          </p:cNvPr>
          <p:cNvSpPr/>
          <p:nvPr/>
        </p:nvSpPr>
        <p:spPr>
          <a:xfrm>
            <a:off x="1532965" y="6503845"/>
            <a:ext cx="6802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https://commons.wikimedia.org/wiki/File:Environment_stewardship_photo.JPG</a:t>
            </a:r>
          </a:p>
        </p:txBody>
      </p:sp>
    </p:spTree>
    <p:extLst>
      <p:ext uri="{BB962C8B-B14F-4D97-AF65-F5344CB8AC3E}">
        <p14:creationId xmlns:p14="http://schemas.microsoft.com/office/powerpoint/2010/main" val="181606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le:Gros hamburger.jpg">
            <a:extLst>
              <a:ext uri="{FF2B5EF4-FFF2-40B4-BE49-F238E27FC236}">
                <a16:creationId xmlns:a16="http://schemas.microsoft.com/office/drawing/2014/main" id="{51CEFAE2-00C6-4CCB-BC50-2B4EA7C11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" y="403274"/>
            <a:ext cx="4678032" cy="31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756" y="722320"/>
            <a:ext cx="4097592" cy="1826732"/>
          </a:xfrm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Which is the More </a:t>
            </a:r>
            <a:br>
              <a:rPr lang="en-US" dirty="0"/>
            </a:br>
            <a:r>
              <a:rPr lang="en-US" dirty="0"/>
              <a:t>Nutrient-Dense Lunch?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551" y="3160222"/>
            <a:ext cx="612189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A.</a:t>
            </a:r>
          </a:p>
        </p:txBody>
      </p:sp>
      <p:pic>
        <p:nvPicPr>
          <p:cNvPr id="5122" name="Picture 2" descr="https://upload.wikimedia.org/wikipedia/commons/d/d0/Fruit-bar-pic-Web_-_Flickr_-_USDAgov.jpg">
            <a:extLst>
              <a:ext uri="{FF2B5EF4-FFF2-40B4-BE49-F238E27FC236}">
                <a16:creationId xmlns:a16="http://schemas.microsoft.com/office/drawing/2014/main" id="{F8565558-2710-4083-8E44-A0A1E4E4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011" y="2920416"/>
            <a:ext cx="5665694" cy="374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68639" y="5917032"/>
            <a:ext cx="612189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609950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7676-B4C6-4693-B26B-BFD9067E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Crack the secret code!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CF58-A21B-465A-B882-D55C081D0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Work with a partner and complete the handout to share what you’ve learned about food and nutrient density.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Volunteers for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5AE86B-819C-413C-AEB0-446963F3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642" y="2818214"/>
            <a:ext cx="4843158" cy="376514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754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4632191" cy="1143000"/>
          </a:xfrm>
          <a:ln w="508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“Occasional” Foods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705600" cy="22736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Foods higher in fat, calories, sugar, salt</a:t>
            </a:r>
          </a:p>
          <a:p>
            <a:r>
              <a:rPr lang="en-US" dirty="0">
                <a:solidFill>
                  <a:schemeClr val="bg1"/>
                </a:solidFill>
              </a:rPr>
              <a:t>Okay to eat every once in a while</a:t>
            </a:r>
          </a:p>
        </p:txBody>
      </p:sp>
      <p:pic>
        <p:nvPicPr>
          <p:cNvPr id="6146" name="Picture 2" descr="File:Pink Cupcakes.jpg">
            <a:extLst>
              <a:ext uri="{FF2B5EF4-FFF2-40B4-BE49-F238E27FC236}">
                <a16:creationId xmlns:a16="http://schemas.microsoft.com/office/drawing/2014/main" id="{F3C1AFCB-9E7D-4744-A677-83BDB39C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52" y="3352800"/>
            <a:ext cx="4307414" cy="3230561"/>
          </a:xfrm>
          <a:prstGeom prst="rect">
            <a:avLst/>
          </a:prstGeom>
          <a:noFill/>
          <a:ln w="19050">
            <a:solidFill>
              <a:srgbClr val="FF6FC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2E2E32-E9EE-410E-85B4-43CC7989AE31}"/>
              </a:ext>
            </a:extLst>
          </p:cNvPr>
          <p:cNvSpPr/>
          <p:nvPr/>
        </p:nvSpPr>
        <p:spPr>
          <a:xfrm>
            <a:off x="794746" y="63078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https://commons.wikimedia.org/wiki/File:Pink_Cupcakes.jpg</a:t>
            </a:r>
          </a:p>
        </p:txBody>
      </p:sp>
    </p:spTree>
    <p:extLst>
      <p:ext uri="{BB962C8B-B14F-4D97-AF65-F5344CB8AC3E}">
        <p14:creationId xmlns:p14="http://schemas.microsoft.com/office/powerpoint/2010/main" val="162255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08" y="183273"/>
            <a:ext cx="5015951" cy="1982051"/>
          </a:xfrm>
          <a:ln w="444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Nutritious Breakfast </a:t>
            </a:r>
            <a:br>
              <a:rPr lang="en-US" dirty="0"/>
            </a:br>
            <a:r>
              <a:rPr lang="en-US" dirty="0"/>
              <a:t>and Lunch = </a:t>
            </a:r>
            <a:br>
              <a:rPr lang="en-US" dirty="0"/>
            </a:br>
            <a:r>
              <a:rPr lang="en-US" dirty="0"/>
              <a:t>Healthy and FUN!</a:t>
            </a:r>
          </a:p>
        </p:txBody>
      </p:sp>
      <p:pic>
        <p:nvPicPr>
          <p:cNvPr id="2050" name="Picture 2" descr="File:Granny Smith Apples.jpg">
            <a:extLst>
              <a:ext uri="{FF2B5EF4-FFF2-40B4-BE49-F238E27FC236}">
                <a16:creationId xmlns:a16="http://schemas.microsoft.com/office/drawing/2014/main" id="{5E71C63D-53AB-43D3-898E-10F1BBC9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88" y="2453300"/>
            <a:ext cx="5982290" cy="42922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93C03D-2665-4315-A8C4-00BEFCD56A97}"/>
              </a:ext>
            </a:extLst>
          </p:cNvPr>
          <p:cNvSpPr/>
          <p:nvPr/>
        </p:nvSpPr>
        <p:spPr>
          <a:xfrm>
            <a:off x="4858871" y="6407260"/>
            <a:ext cx="4061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https://commons.wikimedia.org/wiki/File:Granny_Smith_Apples.jpg</a:t>
            </a:r>
          </a:p>
        </p:txBody>
      </p:sp>
    </p:spTree>
    <p:extLst>
      <p:ext uri="{BB962C8B-B14F-4D97-AF65-F5344CB8AC3E}">
        <p14:creationId xmlns:p14="http://schemas.microsoft.com/office/powerpoint/2010/main" val="65472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290" y="274638"/>
            <a:ext cx="4127657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Choose </a:t>
            </a:r>
            <a:r>
              <a:rPr lang="en-US" dirty="0" err="1"/>
              <a:t>MyPlate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1981228"/>
            <a:ext cx="4044995" cy="3891031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For variety</a:t>
            </a:r>
          </a:p>
          <a:p>
            <a:r>
              <a:rPr lang="en-US" sz="3600" dirty="0">
                <a:solidFill>
                  <a:schemeClr val="bg1"/>
                </a:solidFill>
              </a:rPr>
              <a:t>For nutrient-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dense foods and beverages</a:t>
            </a:r>
          </a:p>
          <a:p>
            <a:r>
              <a:rPr lang="en-US" sz="3600" dirty="0">
                <a:solidFill>
                  <a:schemeClr val="bg1"/>
                </a:solidFill>
              </a:rPr>
              <a:t>For moderation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094" y="1981228"/>
            <a:ext cx="4843158" cy="3765148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069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999" y="274638"/>
            <a:ext cx="6805802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UNHEALTHY Eating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66" y="1899076"/>
            <a:ext cx="4471410" cy="348871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Being too picky</a:t>
            </a:r>
          </a:p>
          <a:p>
            <a:r>
              <a:rPr lang="en-US" sz="3600" dirty="0">
                <a:solidFill>
                  <a:srgbClr val="FFFFFF"/>
                </a:solidFill>
              </a:rPr>
              <a:t>Limiting foods to just one or two groups</a:t>
            </a:r>
          </a:p>
          <a:p>
            <a:r>
              <a:rPr lang="en-US" sz="3600" dirty="0">
                <a:solidFill>
                  <a:srgbClr val="FFFFFF"/>
                </a:solidFill>
              </a:rPr>
              <a:t>Over-eating less nutrient-dense foods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7A6C3E-5ECD-46DC-B1C0-47315C500CA6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1028" name="Picture 4" descr="File:Pizza (48496565362).jpg">
            <a:extLst>
              <a:ext uri="{FF2B5EF4-FFF2-40B4-BE49-F238E27FC236}">
                <a16:creationId xmlns:a16="http://schemas.microsoft.com/office/drawing/2014/main" id="{8DE1E31F-429F-4CDB-A349-9AB0A474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176" y="1707092"/>
            <a:ext cx="4090147" cy="4090147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3BB376-741A-4CFD-88E1-8649806716B6}"/>
              </a:ext>
            </a:extLst>
          </p:cNvPr>
          <p:cNvSpPr/>
          <p:nvPr/>
        </p:nvSpPr>
        <p:spPr>
          <a:xfrm>
            <a:off x="2017059" y="586922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https://commons.wikimedia.org/wiki/File:Pizza_(48496565362).jpg</a:t>
            </a:r>
          </a:p>
        </p:txBody>
      </p:sp>
    </p:spTree>
    <p:extLst>
      <p:ext uri="{BB962C8B-B14F-4D97-AF65-F5344CB8AC3E}">
        <p14:creationId xmlns:p14="http://schemas.microsoft.com/office/powerpoint/2010/main" val="360166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More UNHEALTHY Eating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2" y="1716741"/>
            <a:ext cx="3863788" cy="4525963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Skipping meals</a:t>
            </a:r>
          </a:p>
          <a:p>
            <a:r>
              <a:rPr lang="en-US" sz="3600" dirty="0"/>
              <a:t>Eating under stress</a:t>
            </a:r>
          </a:p>
          <a:p>
            <a:r>
              <a:rPr lang="en-US" sz="3600" dirty="0"/>
              <a:t>Eating during other activities, such as watching TV</a:t>
            </a:r>
          </a:p>
          <a:p>
            <a:r>
              <a:rPr lang="en-US" sz="3600" dirty="0"/>
              <a:t>Too much sugar or salt</a:t>
            </a:r>
          </a:p>
          <a:p>
            <a:endParaRPr lang="en-US" dirty="0"/>
          </a:p>
        </p:txBody>
      </p:sp>
      <p:pic>
        <p:nvPicPr>
          <p:cNvPr id="3074" name="Picture 2" descr="File:A mint chocolate ice cream.jpg">
            <a:extLst>
              <a:ext uri="{FF2B5EF4-FFF2-40B4-BE49-F238E27FC236}">
                <a16:creationId xmlns:a16="http://schemas.microsoft.com/office/drawing/2014/main" id="{71CB6CA6-96EE-451E-80C5-76AE35D1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6" y="2755430"/>
            <a:ext cx="4805082" cy="36038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E3638F-2275-40C3-8FD4-E1564F5F6FB8}"/>
              </a:ext>
            </a:extLst>
          </p:cNvPr>
          <p:cNvSpPr/>
          <p:nvPr/>
        </p:nvSpPr>
        <p:spPr>
          <a:xfrm>
            <a:off x="4087906" y="645255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https://commons.wikimedia.org/wiki/File:A_mint_chocolate_ice_cream.jpg</a:t>
            </a:r>
          </a:p>
        </p:txBody>
      </p:sp>
    </p:spTree>
    <p:extLst>
      <p:ext uri="{BB962C8B-B14F-4D97-AF65-F5344CB8AC3E}">
        <p14:creationId xmlns:p14="http://schemas.microsoft.com/office/powerpoint/2010/main" val="196409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1389" y="449331"/>
            <a:ext cx="5418330" cy="1505856"/>
          </a:xfrm>
          <a:ln w="508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Breakfast</a:t>
            </a:r>
            <a:endParaRPr lang="en-US" sz="3200" i="1" dirty="0">
              <a:solidFill>
                <a:srgbClr val="FF6FC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63F31C-1270-4897-A925-DA0D7BA1D724}"/>
              </a:ext>
            </a:extLst>
          </p:cNvPr>
          <p:cNvSpPr/>
          <p:nvPr/>
        </p:nvSpPr>
        <p:spPr>
          <a:xfrm>
            <a:off x="1738990" y="4481909"/>
            <a:ext cx="614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https://www.fns.usda.gov/tn/start-smart-breakfast-video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0BDEDA-DF3C-46DE-B81D-D86E23C67EB4}"/>
              </a:ext>
            </a:extLst>
          </p:cNvPr>
          <p:cNvSpPr/>
          <p:nvPr/>
        </p:nvSpPr>
        <p:spPr>
          <a:xfrm>
            <a:off x="1406827" y="2778876"/>
            <a:ext cx="63874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Start Smart!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15049-DCBD-43D4-9530-E20F6DDC0D40}"/>
              </a:ext>
            </a:extLst>
          </p:cNvPr>
          <p:cNvSpPr txBox="1"/>
          <p:nvPr/>
        </p:nvSpPr>
        <p:spPr>
          <a:xfrm>
            <a:off x="914400" y="546847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What were the healthy options? Why?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440" y="274638"/>
            <a:ext cx="7364541" cy="12328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Why Breakfast </a:t>
            </a:r>
            <a:r>
              <a:rPr lang="en-US" u="sng" dirty="0"/>
              <a:t>IS</a:t>
            </a:r>
            <a:r>
              <a:rPr lang="en-US" dirty="0"/>
              <a:t> the </a:t>
            </a:r>
            <a:br>
              <a:rPr lang="en-US" dirty="0"/>
            </a:br>
            <a:r>
              <a:rPr lang="en-US" dirty="0"/>
              <a:t>Most Important Meal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532" y="1831405"/>
            <a:ext cx="7700682" cy="42168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Provides energy</a:t>
            </a:r>
          </a:p>
          <a:p>
            <a:r>
              <a:rPr lang="en-US" dirty="0"/>
              <a:t>Improves memory and recall</a:t>
            </a:r>
          </a:p>
          <a:p>
            <a:r>
              <a:rPr lang="en-US" dirty="0"/>
              <a:t>Helps with weight control</a:t>
            </a:r>
          </a:p>
          <a:p>
            <a:r>
              <a:rPr lang="en-US" dirty="0"/>
              <a:t>Prevents snacking on less nutritious foods</a:t>
            </a:r>
          </a:p>
          <a:p>
            <a:r>
              <a:rPr lang="en-US" dirty="0"/>
              <a:t>Helps concentration</a:t>
            </a:r>
          </a:p>
          <a:p>
            <a:r>
              <a:rPr lang="en-US" dirty="0"/>
              <a:t>Prevents mid-morning “slump”</a:t>
            </a:r>
          </a:p>
          <a:p>
            <a:r>
              <a:rPr lang="en-US" dirty="0"/>
              <a:t>Helps us get nutrients we need </a:t>
            </a:r>
          </a:p>
          <a:p>
            <a:r>
              <a:rPr lang="en-US" dirty="0"/>
              <a:t>Tastes great</a:t>
            </a:r>
          </a:p>
          <a:p>
            <a:r>
              <a:rPr lang="en-US" dirty="0"/>
              <a:t>Do better with school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1D2BF2BE-C33E-4EE7-B7F9-FD265C2D6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796" y="2334090"/>
            <a:ext cx="3639672" cy="36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7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908" y="274638"/>
            <a:ext cx="6944233" cy="1143000"/>
          </a:xfrm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Skipping Breakfast? Bad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135" y="2156675"/>
            <a:ext cx="4294095" cy="44266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Breakfast skippers tend to be overweight more than those who eat a good breakfast.</a:t>
            </a:r>
          </a:p>
          <a:p>
            <a:r>
              <a:rPr lang="en-US" dirty="0">
                <a:solidFill>
                  <a:schemeClr val="bg1"/>
                </a:solidFill>
              </a:rPr>
              <a:t>Breakfast eaters make healthier choices throughout the day.</a:t>
            </a:r>
          </a:p>
        </p:txBody>
      </p:sp>
      <p:pic>
        <p:nvPicPr>
          <p:cNvPr id="7170" name="Picture 2" descr="File:Spoonful of cereal.jpg">
            <a:extLst>
              <a:ext uri="{FF2B5EF4-FFF2-40B4-BE49-F238E27FC236}">
                <a16:creationId xmlns:a16="http://schemas.microsoft.com/office/drawing/2014/main" id="{DC272820-8B85-4E29-900F-B1130B598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7" y="1800762"/>
            <a:ext cx="4670612" cy="305925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4180E8-9C13-4DD6-A40F-AE541ADE2CEF}"/>
              </a:ext>
            </a:extLst>
          </p:cNvPr>
          <p:cNvSpPr/>
          <p:nvPr/>
        </p:nvSpPr>
        <p:spPr>
          <a:xfrm>
            <a:off x="86770" y="494612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https://commons.wikimedia.org/wiki/File:Spoonful_of_cereal.jpg</a:t>
            </a:r>
          </a:p>
        </p:txBody>
      </p:sp>
    </p:spTree>
    <p:extLst>
      <p:ext uri="{BB962C8B-B14F-4D97-AF65-F5344CB8AC3E}">
        <p14:creationId xmlns:p14="http://schemas.microsoft.com/office/powerpoint/2010/main" val="2547153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25" y="883209"/>
            <a:ext cx="4620770" cy="1443003"/>
          </a:xfrm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Variety and </a:t>
            </a:r>
            <a:br>
              <a:rPr lang="en-US" dirty="0"/>
            </a:br>
            <a:r>
              <a:rPr lang="en-US" dirty="0"/>
              <a:t>Nutrient-Dense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239" y="708371"/>
            <a:ext cx="4064958" cy="5082055"/>
          </a:xfrm>
        </p:spPr>
        <p:txBody>
          <a:bodyPr/>
          <a:lstStyle/>
          <a:p>
            <a:r>
              <a:rPr lang="en-US" dirty="0"/>
              <a:t>Eat foods that have more vitamins and minerals and less fat, sugar, salt.</a:t>
            </a:r>
          </a:p>
          <a:p>
            <a:r>
              <a:rPr lang="en-US" dirty="0"/>
              <a:t>Eat foods from at least 3 of the food groups.</a:t>
            </a:r>
          </a:p>
        </p:txBody>
      </p:sp>
      <p:pic>
        <p:nvPicPr>
          <p:cNvPr id="8194" name="Picture 2" descr="File:Municipal Market of São Paulo city.jpg">
            <a:extLst>
              <a:ext uri="{FF2B5EF4-FFF2-40B4-BE49-F238E27FC236}">
                <a16:creationId xmlns:a16="http://schemas.microsoft.com/office/drawing/2014/main" id="{CDB46825-AA46-408C-B2B8-C1EB3AD9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81" y="3944053"/>
            <a:ext cx="5064103" cy="2639664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81CE6-FB0A-4761-93CC-F20F322F1B65}"/>
              </a:ext>
            </a:extLst>
          </p:cNvPr>
          <p:cNvSpPr/>
          <p:nvPr/>
        </p:nvSpPr>
        <p:spPr>
          <a:xfrm>
            <a:off x="4177552" y="625195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https://commons.wikimedia.org/wiki/File:Municipal_Market_of_S%C3%A3o_Paulo_city.jpg</a:t>
            </a:r>
          </a:p>
        </p:txBody>
      </p:sp>
    </p:spTree>
    <p:extLst>
      <p:ext uri="{BB962C8B-B14F-4D97-AF65-F5344CB8AC3E}">
        <p14:creationId xmlns:p14="http://schemas.microsoft.com/office/powerpoint/2010/main" val="264409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892" y="274638"/>
            <a:ext cx="7382815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Why Lunch is Important TOO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03088" y="1644548"/>
            <a:ext cx="4595985" cy="4938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Re-energizes the body</a:t>
            </a:r>
          </a:p>
          <a:p>
            <a:r>
              <a:rPr lang="en-US" dirty="0"/>
              <a:t>Reduces binge eating and non-nutritious snacking</a:t>
            </a:r>
          </a:p>
          <a:p>
            <a:r>
              <a:rPr lang="en-US" dirty="0"/>
              <a:t>Keeps blood sugar at the right level</a:t>
            </a:r>
          </a:p>
          <a:p>
            <a:r>
              <a:rPr lang="en-US" dirty="0"/>
              <a:t>Helps with weight control</a:t>
            </a:r>
          </a:p>
          <a:p>
            <a:r>
              <a:rPr lang="en-US" dirty="0"/>
              <a:t>Helps concentration</a:t>
            </a:r>
          </a:p>
          <a:p>
            <a:r>
              <a:rPr lang="en-US" dirty="0"/>
              <a:t>Prevents afternoon “slump”</a:t>
            </a:r>
          </a:p>
          <a:p>
            <a:r>
              <a:rPr lang="en-US" dirty="0"/>
              <a:t>Helps us get nutrients we need </a:t>
            </a:r>
          </a:p>
          <a:p>
            <a:r>
              <a:rPr lang="en-US" dirty="0"/>
              <a:t>Tastes great</a:t>
            </a:r>
          </a:p>
          <a:p>
            <a:r>
              <a:rPr lang="en-US" dirty="0"/>
              <a:t>Do better with school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92D89CCC-A615-4D1B-8981-187D9E01C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128" y="2308412"/>
            <a:ext cx="3639672" cy="36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2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7B206B-8304-49A4-AE6F-1A5110B6B21D}"/>
</file>

<file path=customXml/itemProps2.xml><?xml version="1.0" encoding="utf-8"?>
<ds:datastoreItem xmlns:ds="http://schemas.openxmlformats.org/officeDocument/2006/customXml" ds:itemID="{527E5CB0-FE48-4110-9FF1-ADB4DBAD04D9}"/>
</file>

<file path=customXml/itemProps3.xml><?xml version="1.0" encoding="utf-8"?>
<ds:datastoreItem xmlns:ds="http://schemas.openxmlformats.org/officeDocument/2006/customXml" ds:itemID="{C71D0411-D548-4317-A911-1E27E8DF0193}"/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451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Healthy and Unhealthy  Eating Patterns</vt:lpstr>
      <vt:lpstr>Choose MyPlate</vt:lpstr>
      <vt:lpstr>UNHEALTHY Eating Patterns</vt:lpstr>
      <vt:lpstr>More UNHEALTHY Eating Patterns</vt:lpstr>
      <vt:lpstr>Breakfast</vt:lpstr>
      <vt:lpstr>Why Breakfast IS the  Most Important Meal of the Day</vt:lpstr>
      <vt:lpstr>Skipping Breakfast? Bad Idea!</vt:lpstr>
      <vt:lpstr>Variety and  Nutrient-Dense </vt:lpstr>
      <vt:lpstr>Why Lunch is Important TOO</vt:lpstr>
      <vt:lpstr>Which is the More  Nutrient-Dense Lunch?</vt:lpstr>
      <vt:lpstr>Crack the secret code!</vt:lpstr>
      <vt:lpstr>“Occasional” Foods</vt:lpstr>
      <vt:lpstr>Nutritious Breakfast  and Lunch =  Healthy and FUN!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Breakfast and Lunch</dc:title>
  <dc:creator>Microsoft Office User</dc:creator>
  <cp:lastModifiedBy>Mitchell, Terri</cp:lastModifiedBy>
  <cp:revision>30</cp:revision>
  <cp:lastPrinted>2014-01-12T16:54:37Z</cp:lastPrinted>
  <dcterms:created xsi:type="dcterms:W3CDTF">2014-01-12T14:58:25Z</dcterms:created>
  <dcterms:modified xsi:type="dcterms:W3CDTF">2022-01-07T21:26:44Z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