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r+YTiIHnIGYzny+AHHA8iD8JS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7" Type="http://schemas.openxmlformats.org/officeDocument/2006/relationships/slide" Target="slides/slide1.xml"/><Relationship Id="rId20" Type="http://customschemas.google.com/relationships/presentationmetadata" Target="metadata"/><Relationship Id="rId2" Type="http://schemas.openxmlformats.org/officeDocument/2006/relationships/presProps" Target="pres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1" Type="http://schemas.openxmlformats.org/officeDocument/2006/relationships/theme" Target="theme/theme4.xml"/><Relationship Id="rId6" Type="http://schemas.openxmlformats.org/officeDocument/2006/relationships/notesMaster" Target="notesMasters/notesMaster1.xml"/><Relationship Id="rId15" Type="http://schemas.openxmlformats.org/officeDocument/2006/relationships/slide" Target="slides/slide9.xml"/><Relationship Id="rId5" Type="http://schemas.openxmlformats.org/officeDocument/2006/relationships/slideMaster" Target="slideMasters/slideMaster3.xml"/><Relationship Id="rId23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553d49166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553d4916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1" name="Google Shape;26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0" name="Google Shape;2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1" name="Google Shape;28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8" name="Google Shape;28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1" name="Google Shape;2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553d49166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e553d49166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ge553d49166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553d49166_0_9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e553d49166_0_9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ge553d49166_0_9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e553d49166_0_9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553d49166_0_10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ge553d49166_0_10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ge553d49166_0_10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e553d49166_0_10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e553d49166_0_10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553d49166_0_106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e553d49166_0_106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23" name="Google Shape;123;ge553d49166_0_10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ge553d49166_0_10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ge553d49166_0_10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553d49166_0_112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e553d49166_0_112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9" name="Google Shape;129;ge553d49166_0_1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ge553d49166_0_1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e553d49166_0_1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553d49166_0_1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e553d49166_0_118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ge553d49166_0_118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ge553d49166_0_1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ge553d49166_0_1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e553d49166_0_1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553d49166_0_125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e553d49166_0_125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2" name="Google Shape;142;ge553d49166_0_125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ge553d49166_0_125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4" name="Google Shape;144;ge553d49166_0_125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ge553d49166_0_12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e553d49166_0_12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e553d49166_0_1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553d49166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e553d49166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1" name="Google Shape;151;ge553d49166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2" name="Google Shape;152;ge553d49166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e553d49166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e553d49166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553d49166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e553d49166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ge553d49166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9" name="Google Shape;159;ge553d49166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ge553d49166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ge553d49166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553d49166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e553d49166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e553d49166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ge553d49166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ge553d49166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553d49166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ge553d49166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1" name="Google Shape;171;ge553d49166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ge553d49166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ge553d49166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7" name="Google Shape;2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553d49166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ge553d49166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ge553d49166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ge553d49166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ge553d49166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https://www.youtube.com/watch?v=00BYyDr8Xd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Relationship Id="rId4" Type="http://schemas.openxmlformats.org/officeDocument/2006/relationships/hyperlink" Target="https://www.youtube.com/watch?v=uotzoDDRW_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hyperlink" Target="https://www.youtube.com/watch?v=RX4NJrJxws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hyperlink" Target="https://www.youtube.com/watch?v=Ocj0gyZwL5Y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553d49166_0_80"/>
          <p:cNvSpPr txBox="1"/>
          <p:nvPr/>
        </p:nvSpPr>
        <p:spPr>
          <a:xfrm>
            <a:off x="210500" y="772063"/>
            <a:ext cx="4931100" cy="5171700"/>
          </a:xfrm>
          <a:prstGeom prst="rect">
            <a:avLst/>
          </a:prstGeom>
          <a:noFill/>
          <a:ln cap="flat" cmpd="sng" w="11430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Question: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it important to be able to understand and identify the changes that occur during puberty? How can this knowledge assist you when interacting with others near your age?  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solidFill>
                <a:schemeClr val="dk1"/>
              </a:solidFill>
            </a:endParaRPr>
          </a:p>
        </p:txBody>
      </p:sp>
      <p:pic>
        <p:nvPicPr>
          <p:cNvPr id="179" name="Google Shape;179;ge553d49166_0_80"/>
          <p:cNvPicPr preferRelativeResize="0"/>
          <p:nvPr/>
        </p:nvPicPr>
        <p:blipFill rotWithShape="1">
          <a:blip r:embed="rId3">
            <a:alphaModFix/>
          </a:blip>
          <a:srcRect b="22330" l="0" r="0" t="13299"/>
          <a:stretch/>
        </p:blipFill>
        <p:spPr>
          <a:xfrm>
            <a:off x="5335800" y="121450"/>
            <a:ext cx="6703800" cy="647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 txBox="1"/>
          <p:nvPr>
            <p:ph type="title"/>
          </p:nvPr>
        </p:nvSpPr>
        <p:spPr>
          <a:xfrm>
            <a:off x="640080" y="325369"/>
            <a:ext cx="4368602" cy="19568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Puberty is survivable</a:t>
            </a:r>
            <a:endParaRPr sz="5400"/>
          </a:p>
        </p:txBody>
      </p:sp>
      <p:sp>
        <p:nvSpPr>
          <p:cNvPr id="265" name="Google Shape;265;p9"/>
          <p:cNvSpPr/>
          <p:nvPr/>
        </p:nvSpPr>
        <p:spPr>
          <a:xfrm>
            <a:off x="640080" y="2586994"/>
            <a:ext cx="3474720" cy="18288"/>
          </a:xfrm>
          <a:custGeom>
            <a:rect b="b" l="l" r="r" t="t"/>
            <a:pathLst>
              <a:path extrusionOk="0" fill="none" h="18288" w="347472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extrusionOk="0" h="18288" w="347472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44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9"/>
          <p:cNvSpPr txBox="1"/>
          <p:nvPr>
            <p:ph idx="1" type="body"/>
          </p:nvPr>
        </p:nvSpPr>
        <p:spPr>
          <a:xfrm>
            <a:off x="640080" y="3267037"/>
            <a:ext cx="4243589" cy="3320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Puberty happens to everyone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It is normal </a:t>
            </a:r>
            <a:endParaRPr/>
          </a:p>
        </p:txBody>
      </p:sp>
      <p:pic>
        <p:nvPicPr>
          <p:cNvPr descr="A picture containing text, black, silhouette&#10;&#10;Description automatically generated" id="267" name="Google Shape;267;p9"/>
          <p:cNvPicPr preferRelativeResize="0"/>
          <p:nvPr/>
        </p:nvPicPr>
        <p:blipFill rotWithShape="1">
          <a:blip r:embed="rId3">
            <a:alphaModFix/>
          </a:blip>
          <a:srcRect b="16040" l="0" r="-1" t="9183"/>
          <a:stretch/>
        </p:blipFill>
        <p:spPr>
          <a:xfrm>
            <a:off x="5311702" y="10"/>
            <a:ext cx="6878775" cy="6857990"/>
          </a:xfrm>
          <a:custGeom>
            <a:rect b="b" l="l" r="r" t="t"/>
            <a:pathLst>
              <a:path extrusionOk="0" h="6858000" w="6878775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utdoor, sunset, setting&#10;&#10;Description automatically generated" id="273" name="Google Shape;273;p10"/>
          <p:cNvPicPr preferRelativeResize="0"/>
          <p:nvPr/>
        </p:nvPicPr>
        <p:blipFill rotWithShape="1">
          <a:blip r:embed="rId3">
            <a:alphaModFix/>
          </a:blip>
          <a:srcRect b="0" l="1785" r="14147" t="0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0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9000">
                <a:srgbClr val="000000">
                  <a:alpha val="37254"/>
                </a:srgbClr>
              </a:gs>
              <a:gs pos="35000">
                <a:srgbClr val="000000">
                  <a:alpha val="77254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0"/>
          <p:cNvSpPr txBox="1"/>
          <p:nvPr>
            <p:ph type="title"/>
          </p:nvPr>
        </p:nvSpPr>
        <p:spPr>
          <a:xfrm>
            <a:off x="357956" y="1371495"/>
            <a:ext cx="4988419" cy="1124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/>
              <a:t>Identify a trusted adult</a:t>
            </a:r>
            <a:endParaRPr/>
          </a:p>
        </p:txBody>
      </p:sp>
      <p:sp>
        <p:nvSpPr>
          <p:cNvPr id="276" name="Google Shape;276;p10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0"/>
          <p:cNvSpPr/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0"/>
          <p:cNvSpPr txBox="1"/>
          <p:nvPr>
            <p:ph idx="1" type="body"/>
          </p:nvPr>
        </p:nvSpPr>
        <p:spPr>
          <a:xfrm>
            <a:off x="423646" y="3112192"/>
            <a:ext cx="4358561" cy="32072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Talk about what to expect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Identify the physical and emotional changes in yourself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Talk about what you are experiencing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1"/>
          <p:cNvSpPr txBox="1"/>
          <p:nvPr>
            <p:ph type="title"/>
          </p:nvPr>
        </p:nvSpPr>
        <p:spPr>
          <a:xfrm>
            <a:off x="481013" y="3752849"/>
            <a:ext cx="3290887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 sz="6000"/>
              <a:t>Empathy</a:t>
            </a:r>
            <a:endParaRPr b="1" sz="6000"/>
          </a:p>
        </p:txBody>
      </p:sp>
      <p:pic>
        <p:nvPicPr>
          <p:cNvPr id="284" name="Google Shape;284;p11"/>
          <p:cNvPicPr preferRelativeResize="0"/>
          <p:nvPr/>
        </p:nvPicPr>
        <p:blipFill rotWithShape="1">
          <a:blip r:embed="rId3">
            <a:alphaModFix/>
          </a:blip>
          <a:srcRect b="15882" l="0" r="0" t="35617"/>
          <a:stretch/>
        </p:blipFill>
        <p:spPr>
          <a:xfrm>
            <a:off x="20" y="10"/>
            <a:ext cx="12191980" cy="3710603"/>
          </a:xfrm>
          <a:custGeom>
            <a:rect b="b" l="l" r="r" t="t"/>
            <a:pathLst>
              <a:path extrusionOk="0" h="3692092" w="1219200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285" name="Google Shape;285;p11"/>
          <p:cNvSpPr txBox="1"/>
          <p:nvPr>
            <p:ph idx="1" type="body"/>
          </p:nvPr>
        </p:nvSpPr>
        <p:spPr>
          <a:xfrm>
            <a:off x="4223982" y="3752850"/>
            <a:ext cx="7485413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Support your friends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Put yourself in their shoes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Compassion and understanding makes this transition easier!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2"/>
          <p:cNvSpPr txBox="1"/>
          <p:nvPr>
            <p:ph type="title"/>
          </p:nvPr>
        </p:nvSpPr>
        <p:spPr>
          <a:xfrm>
            <a:off x="838201" y="365125"/>
            <a:ext cx="5251316" cy="1807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Advocacy </a:t>
            </a:r>
            <a:endParaRPr/>
          </a:p>
        </p:txBody>
      </p:sp>
      <p:sp>
        <p:nvSpPr>
          <p:cNvPr id="292" name="Google Shape;292;p12"/>
          <p:cNvSpPr txBox="1"/>
          <p:nvPr>
            <p:ph idx="1" type="body"/>
          </p:nvPr>
        </p:nvSpPr>
        <p:spPr>
          <a:xfrm>
            <a:off x="838200" y="2333297"/>
            <a:ext cx="5511017" cy="3843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Puberty is unpredictable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Everyone will go through puberty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Everyone is insecure about their bodies and emotions when going through puberty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 not contribute to a peer's insecurity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See something, say something</a:t>
            </a:r>
            <a:endParaRPr/>
          </a:p>
        </p:txBody>
      </p:sp>
      <p:pic>
        <p:nvPicPr>
          <p:cNvPr descr="A picture containing person, outdoor, shirt&#10;&#10;Description automatically generated" id="293" name="Google Shape;293;p12"/>
          <p:cNvPicPr preferRelativeResize="0"/>
          <p:nvPr/>
        </p:nvPicPr>
        <p:blipFill rotWithShape="1">
          <a:blip r:embed="rId3">
            <a:alphaModFix/>
          </a:blip>
          <a:srcRect b="11501" l="0" r="2" t="11726"/>
          <a:stretch/>
        </p:blipFill>
        <p:spPr>
          <a:xfrm>
            <a:off x="6229215" y="10"/>
            <a:ext cx="5962785" cy="6857990"/>
          </a:xfrm>
          <a:custGeom>
            <a:rect b="b" l="l" r="r" t="t"/>
            <a:pathLst>
              <a:path extrusionOk="0" h="6858000" w="5962785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"/>
          <p:cNvSpPr txBox="1"/>
          <p:nvPr>
            <p:ph type="title"/>
          </p:nvPr>
        </p:nvSpPr>
        <p:spPr>
          <a:xfrm>
            <a:off x="7183107" y="893220"/>
            <a:ext cx="4389528" cy="16447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rPr lang="en-US" sz="7200">
                <a:solidFill>
                  <a:schemeClr val="lt1"/>
                </a:solidFill>
              </a:rPr>
              <a:t>Puberty </a:t>
            </a:r>
            <a:endParaRPr/>
          </a:p>
        </p:txBody>
      </p:sp>
      <p:sp>
        <p:nvSpPr>
          <p:cNvPr id="186" name="Google Shape;186;p1"/>
          <p:cNvSpPr txBox="1"/>
          <p:nvPr>
            <p:ph idx="1" type="body"/>
          </p:nvPr>
        </p:nvSpPr>
        <p:spPr>
          <a:xfrm>
            <a:off x="6806654" y="3565916"/>
            <a:ext cx="4967264" cy="1732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>
                <a:solidFill>
                  <a:schemeClr val="lt1"/>
                </a:solidFill>
              </a:rPr>
              <a:t>When your body begins to change and grow. </a:t>
            </a:r>
            <a:endParaRPr/>
          </a:p>
        </p:txBody>
      </p:sp>
      <p:pic>
        <p:nvPicPr>
          <p:cNvPr id="187" name="Google Shape;187;p1"/>
          <p:cNvPicPr preferRelativeResize="0"/>
          <p:nvPr/>
        </p:nvPicPr>
        <p:blipFill rotWithShape="1">
          <a:blip r:embed="rId3">
            <a:alphaModFix/>
          </a:blip>
          <a:srcRect b="-2" l="13635" r="25537" t="0"/>
          <a:stretch/>
        </p:blipFill>
        <p:spPr>
          <a:xfrm>
            <a:off x="1" y="2"/>
            <a:ext cx="6249303" cy="6857998"/>
          </a:xfrm>
          <a:custGeom>
            <a:rect b="b" l="l" r="r" t="t"/>
            <a:pathLst>
              <a:path extrusionOk="0" h="6857998" w="6249303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noFill/>
          <a:ln>
            <a:noFill/>
          </a:ln>
          <a:effectLst>
            <a:outerShdw blurRad="381000" rotWithShape="0" algn="tl" dist="152400">
              <a:srgbClr val="000000">
                <a:alpha val="9411"/>
              </a:srgbClr>
            </a:outerShdw>
          </a:effectLst>
        </p:spPr>
      </p:pic>
      <p:sp>
        <p:nvSpPr>
          <p:cNvPr id="188" name="Google Shape;188;p1"/>
          <p:cNvSpPr/>
          <p:nvPr/>
        </p:nvSpPr>
        <p:spPr>
          <a:xfrm rot="-5400000">
            <a:off x="2404000" y="2991370"/>
            <a:ext cx="6857455" cy="874716"/>
          </a:xfrm>
          <a:custGeom>
            <a:rect b="b" l="l" r="r" t="t"/>
            <a:pathLst>
              <a:path extrusionOk="0" h="874716" w="6857455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"/>
          <p:cNvSpPr/>
          <p:nvPr/>
        </p:nvSpPr>
        <p:spPr>
          <a:xfrm rot="-5400000">
            <a:off x="2403998" y="2991370"/>
            <a:ext cx="6857455" cy="874716"/>
          </a:xfrm>
          <a:custGeom>
            <a:rect b="b" l="l" r="r" t="t"/>
            <a:pathLst>
              <a:path extrusionOk="0" h="874716" w="6857455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rotWithShape="1">
            <a:blip r:embed="rId4">
              <a:alphaModFix amt="57000"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indoor, picture frame&#10;&#10;Description automatically generated" id="195" name="Google Shape;195;p2"/>
          <p:cNvPicPr preferRelativeResize="0"/>
          <p:nvPr/>
        </p:nvPicPr>
        <p:blipFill rotWithShape="1">
          <a:blip r:embed="rId3">
            <a:alphaModFix/>
          </a:blip>
          <a:srcRect b="0" l="0" r="15934" t="0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9000">
                <a:srgbClr val="000000">
                  <a:alpha val="37254"/>
                </a:srgbClr>
              </a:gs>
              <a:gs pos="35000">
                <a:srgbClr val="000000">
                  <a:alpha val="77254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"/>
          <p:cNvSpPr txBox="1"/>
          <p:nvPr>
            <p:ph type="title"/>
          </p:nvPr>
        </p:nvSpPr>
        <p:spPr>
          <a:xfrm>
            <a:off x="428603" y="916873"/>
            <a:ext cx="4286408" cy="13691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Puberty happens to everyone</a:t>
            </a:r>
            <a:endParaRPr/>
          </a:p>
        </p:txBody>
      </p:sp>
      <p:sp>
        <p:nvSpPr>
          <p:cNvPr id="198" name="Google Shape;198;p2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"/>
          <p:cNvSpPr/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"/>
          <p:cNvSpPr txBox="1"/>
          <p:nvPr>
            <p:ph idx="1" type="body"/>
          </p:nvPr>
        </p:nvSpPr>
        <p:spPr>
          <a:xfrm>
            <a:off x="428603" y="3163752"/>
            <a:ext cx="3438906" cy="32072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When???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8-13 females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9-15 males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3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"/>
          <p:cNvSpPr txBox="1"/>
          <p:nvPr>
            <p:ph type="title"/>
          </p:nvPr>
        </p:nvSpPr>
        <p:spPr>
          <a:xfrm>
            <a:off x="9093496" y="618681"/>
            <a:ext cx="2613872" cy="4794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Where does it begin??</a:t>
            </a:r>
            <a:br>
              <a:rPr lang="en-US" sz="3600">
                <a:solidFill>
                  <a:srgbClr val="FFFFFF"/>
                </a:solidFill>
              </a:rPr>
            </a:br>
            <a:br>
              <a:rPr lang="en-US" sz="3600"/>
            </a:br>
            <a:r>
              <a:rPr lang="en-US" sz="3600">
                <a:solidFill>
                  <a:srgbClr val="FFFFFF"/>
                </a:solidFill>
              </a:rPr>
              <a:t>Pituitary Gland</a:t>
            </a:r>
            <a:br>
              <a:rPr lang="en-US" sz="3600"/>
            </a:br>
            <a:endParaRPr sz="3600">
              <a:solidFill>
                <a:srgbClr val="FFFFFF"/>
              </a:solidFill>
            </a:endParaRPr>
          </a:p>
        </p:txBody>
      </p:sp>
      <p:sp>
        <p:nvSpPr>
          <p:cNvPr id="207" name="Google Shape;207;p3"/>
          <p:cNvSpPr/>
          <p:nvPr/>
        </p:nvSpPr>
        <p:spPr>
          <a:xfrm>
            <a:off x="493354" y="484632"/>
            <a:ext cx="8129016" cy="5724144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9525">
            <a:solidFill>
              <a:srgbClr val="C8CAC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5223" l="0" r="0" t="108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4"/>
          <p:cNvSpPr txBox="1"/>
          <p:nvPr>
            <p:ph type="title"/>
          </p:nvPr>
        </p:nvSpPr>
        <p:spPr>
          <a:xfrm>
            <a:off x="640080" y="325369"/>
            <a:ext cx="4368602" cy="19568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en-US" sz="4200"/>
              <a:t>Physical Changes for Males and Females</a:t>
            </a:r>
            <a:endParaRPr/>
          </a:p>
        </p:txBody>
      </p:sp>
      <p:sp>
        <p:nvSpPr>
          <p:cNvPr id="215" name="Google Shape;215;p4"/>
          <p:cNvSpPr/>
          <p:nvPr/>
        </p:nvSpPr>
        <p:spPr>
          <a:xfrm>
            <a:off x="640080" y="2586994"/>
            <a:ext cx="3474720" cy="18288"/>
          </a:xfrm>
          <a:custGeom>
            <a:rect b="b" l="l" r="r" t="t"/>
            <a:pathLst>
              <a:path extrusionOk="0" fill="none" h="18288" w="347472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extrusionOk="0" h="18288" w="347472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44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4"/>
          <p:cNvSpPr txBox="1"/>
          <p:nvPr>
            <p:ph idx="2" type="body"/>
          </p:nvPr>
        </p:nvSpPr>
        <p:spPr>
          <a:xfrm>
            <a:off x="266269" y="3059805"/>
            <a:ext cx="4847437" cy="2529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Sweat glands more active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Oil glands more active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Hair growth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Growth spurts</a:t>
            </a:r>
            <a:endParaRPr sz="3200"/>
          </a:p>
        </p:txBody>
      </p:sp>
      <p:pic>
        <p:nvPicPr>
          <p:cNvPr id="217" name="Google Shape;217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" l="24190" r="21144" t="0"/>
          <a:stretch/>
        </p:blipFill>
        <p:spPr>
          <a:xfrm>
            <a:off x="5311702" y="10"/>
            <a:ext cx="6878775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4"/>
          <p:cNvSpPr txBox="1"/>
          <p:nvPr/>
        </p:nvSpPr>
        <p:spPr>
          <a:xfrm>
            <a:off x="1499575" y="6282250"/>
            <a:ext cx="2768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Video - Taking care of your body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"/>
          <p:cNvSpPr txBox="1"/>
          <p:nvPr>
            <p:ph type="title"/>
          </p:nvPr>
        </p:nvSpPr>
        <p:spPr>
          <a:xfrm>
            <a:off x="7254829" y="463540"/>
            <a:ext cx="4878000" cy="169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5400"/>
              <a:t>Physical Changes for Males </a:t>
            </a:r>
            <a:endParaRPr/>
          </a:p>
        </p:txBody>
      </p:sp>
      <p:sp>
        <p:nvSpPr>
          <p:cNvPr id="224" name="Google Shape;224;p5"/>
          <p:cNvSpPr/>
          <p:nvPr/>
        </p:nvSpPr>
        <p:spPr>
          <a:xfrm rot="10800000">
            <a:off x="2" y="0"/>
            <a:ext cx="7188051" cy="6858000"/>
          </a:xfrm>
          <a:custGeom>
            <a:rect b="b" l="l" r="r" t="t"/>
            <a:pathLst>
              <a:path extrusionOk="0" h="6858000" w="7188051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people playing basketball&#10;&#10;Description automatically generated" id="225" name="Google Shape;225;p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633" l="0" r="0" t="34237"/>
          <a:stretch/>
        </p:blipFill>
        <p:spPr>
          <a:xfrm>
            <a:off x="1" y="10"/>
            <a:ext cx="7028495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5"/>
          <p:cNvSpPr txBox="1"/>
          <p:nvPr/>
        </p:nvSpPr>
        <p:spPr>
          <a:xfrm>
            <a:off x="7254815" y="2812211"/>
            <a:ext cx="45546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Shoulders widen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Increased height &amp; weight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Facial 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Voice deepens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Penis and testicles grow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Spontaneous </a:t>
            </a: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e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rections &amp; Nocturnal </a:t>
            </a: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e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missions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7490175" y="6216300"/>
            <a:ext cx="272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Video - Nocturnal Emission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6243" r="9701" t="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6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9000">
                <a:srgbClr val="FFFFFF">
                  <a:alpha val="37254"/>
                </a:srgbClr>
              </a:gs>
              <a:gs pos="35000">
                <a:srgbClr val="FFFFFF">
                  <a:alpha val="77254"/>
                </a:srgbClr>
              </a:gs>
              <a:gs pos="58000">
                <a:schemeClr val="lt1"/>
              </a:gs>
              <a:gs pos="100000">
                <a:schemeClr val="lt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6"/>
          <p:cNvSpPr txBox="1"/>
          <p:nvPr>
            <p:ph type="title"/>
          </p:nvPr>
        </p:nvSpPr>
        <p:spPr>
          <a:xfrm>
            <a:off x="428603" y="916873"/>
            <a:ext cx="3754446" cy="13691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Physical Changes for Females</a:t>
            </a:r>
            <a:endParaRPr/>
          </a:p>
        </p:txBody>
      </p:sp>
      <p:sp>
        <p:nvSpPr>
          <p:cNvPr id="236" name="Google Shape;236;p6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6"/>
          <p:cNvSpPr/>
          <p:nvPr/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cap="flat" cmpd="sng" w="9525">
            <a:solidFill>
              <a:srgbClr val="D5D5D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6"/>
          <p:cNvSpPr txBox="1"/>
          <p:nvPr>
            <p:ph idx="2" type="body"/>
          </p:nvPr>
        </p:nvSpPr>
        <p:spPr>
          <a:xfrm>
            <a:off x="371094" y="2718054"/>
            <a:ext cx="3793630" cy="32072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248918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1278"/>
              <a:buChar char="•"/>
            </a:pPr>
            <a:r>
              <a:rPr lang="en-US"/>
              <a:t>Early Changes</a:t>
            </a:r>
            <a:endParaRPr sz="1700"/>
          </a:p>
          <a:p>
            <a:pPr indent="-21717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Increased height &amp; weight</a:t>
            </a:r>
            <a:endParaRPr/>
          </a:p>
          <a:p>
            <a:pPr indent="-21717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Breast buds</a:t>
            </a:r>
            <a:endParaRPr/>
          </a:p>
          <a:p>
            <a:pPr indent="-21717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Pubic and u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nderarm hair growth</a:t>
            </a:r>
            <a:endParaRPr>
              <a:extLst>
                <a:ext uri="http://customooxmlschemas.google.com/">
                  <go:slidesCustomData xmlns:go="http://customooxmlschemas.google.com/" textRoundtripDataId="6"/>
                </a:ext>
              </a:extLst>
            </a:endParaRPr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Late Changes</a:t>
            </a:r>
            <a:endParaRPr>
              <a:extLst>
                <a:ext uri="http://customooxmlschemas.google.com/">
                  <go:slidesCustomData xmlns:go="http://customooxmlschemas.google.com/" textRoundtripDataId="8"/>
                </a:ext>
              </a:extLst>
            </a:endParaRPr>
          </a:p>
          <a:p>
            <a:pPr indent="-21717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Hips widen</a:t>
            </a:r>
            <a:endParaRPr>
              <a:extLst>
                <a:ext uri="http://customooxmlschemas.google.com/">
                  <go:slidesCustomData xmlns:go="http://customooxmlschemas.google.com/" textRoundtripDataId="10"/>
                </a:ext>
              </a:extLst>
            </a:endParaRPr>
          </a:p>
          <a:p>
            <a:pPr indent="-21717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Ovulation/menstruation</a:t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39" name="Google Shape;239;p6"/>
          <p:cNvSpPr txBox="1"/>
          <p:nvPr/>
        </p:nvSpPr>
        <p:spPr>
          <a:xfrm>
            <a:off x="1392938" y="6436350"/>
            <a:ext cx="137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Video - Menstruation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7"/>
          <p:cNvSpPr txBox="1"/>
          <p:nvPr>
            <p:ph type="title"/>
          </p:nvPr>
        </p:nvSpPr>
        <p:spPr>
          <a:xfrm>
            <a:off x="6628450" y="290300"/>
            <a:ext cx="55635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5400"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Emotional/Social </a:t>
            </a:r>
            <a:r>
              <a:rPr lang="en-US" sz="5400"/>
              <a:t>Changes</a:t>
            </a:r>
            <a:r>
              <a:rPr lang="en-US" sz="5400">
                <a:solidFill>
                  <a:schemeClr val="lt1"/>
                </a:solidFill>
              </a:rPr>
              <a:t> </a:t>
            </a:r>
            <a:endParaRPr sz="4000">
              <a:solidFill>
                <a:schemeClr val="lt1"/>
              </a:solidFill>
            </a:endParaRPr>
          </a:p>
        </p:txBody>
      </p:sp>
      <p:pic>
        <p:nvPicPr>
          <p:cNvPr descr="A picture containing circle&#10;&#10;Description automatically generated" id="246" name="Google Shape;246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19422" r="20393" t="0"/>
          <a:stretch/>
        </p:blipFill>
        <p:spPr>
          <a:xfrm>
            <a:off x="286738" y="910402"/>
            <a:ext cx="6341700" cy="5637300"/>
          </a:xfrm>
          <a:prstGeom prst="rect">
            <a:avLst/>
          </a:prstGeom>
          <a:noFill/>
          <a:ln>
            <a:noFill/>
          </a:ln>
          <a:effectLst>
            <a:outerShdw blurRad="381000" rotWithShape="0" algn="t" dir="5400000" dist="152400">
              <a:srgbClr val="000000">
                <a:alpha val="9411"/>
              </a:srgbClr>
            </a:outerShdw>
          </a:effectLst>
        </p:spPr>
      </p:pic>
      <p:grpSp>
        <p:nvGrpSpPr>
          <p:cNvPr id="247" name="Google Shape;247;p7"/>
          <p:cNvGrpSpPr/>
          <p:nvPr/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248" name="Google Shape;248;p7"/>
            <p:cNvSpPr/>
            <p:nvPr/>
          </p:nvSpPr>
          <p:spPr>
            <a:xfrm>
              <a:off x="827088" y="4795537"/>
              <a:ext cx="5260975" cy="1410656"/>
            </a:xfrm>
            <a:custGeom>
              <a:rect b="b" l="l" r="r" t="t"/>
              <a:pathLst>
                <a:path extrusionOk="0" h="1410656" w="5260975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827088" y="4795537"/>
              <a:ext cx="5260975" cy="1410656"/>
            </a:xfrm>
            <a:custGeom>
              <a:rect b="b" l="l" r="r" t="t"/>
              <a:pathLst>
                <a:path extrusionOk="0" h="1410656" w="5260975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rotWithShape="1">
              <a:blip r:embed="rId4">
                <a:alphaModFix amt="57000"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0" name="Google Shape;250;p7"/>
          <p:cNvSpPr txBox="1"/>
          <p:nvPr>
            <p:ph idx="2" type="body"/>
          </p:nvPr>
        </p:nvSpPr>
        <p:spPr>
          <a:xfrm>
            <a:off x="7175200" y="1772301"/>
            <a:ext cx="4470000" cy="4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Mood swings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Easily embarrassed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Fragile self-esteem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Friends become more important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More competitive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Unsure of self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Needs reassurance</a:t>
            </a:r>
            <a:endParaRPr/>
          </a:p>
        </p:txBody>
      </p:sp>
      <p:sp>
        <p:nvSpPr>
          <p:cNvPr id="251" name="Google Shape;251;p7"/>
          <p:cNvSpPr txBox="1"/>
          <p:nvPr/>
        </p:nvSpPr>
        <p:spPr>
          <a:xfrm>
            <a:off x="8059900" y="6124875"/>
            <a:ext cx="1845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Video - Sad and Happy Feelings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Maturing Early vs. Late</a:t>
            </a:r>
            <a:endParaRPr/>
          </a:p>
        </p:txBody>
      </p:sp>
      <p:pic>
        <p:nvPicPr>
          <p:cNvPr id="257" name="Google Shape;257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142395"/>
            <a:ext cx="5181600" cy="3717798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Thumbs up if you think this is an advantage of maturing early or late.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Thumbs down if you think this is a disadvantage of maturing early or late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7935CD-B3E2-42D7-BD1D-637C61E3EA2C}"/>
</file>

<file path=customXml/itemProps2.xml><?xml version="1.0" encoding="utf-8"?>
<ds:datastoreItem xmlns:ds="http://schemas.openxmlformats.org/officeDocument/2006/customXml" ds:itemID="{AA0D7A24-0135-4098-B69F-CDF635092635}"/>
</file>

<file path=customXml/itemProps3.xml><?xml version="1.0" encoding="utf-8"?>
<ds:datastoreItem xmlns:ds="http://schemas.openxmlformats.org/officeDocument/2006/customXml" ds:itemID="{864339F9-6D0F-4445-B5F7-A4D765A437DB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2021-05-20T18:06:04Z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