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orben"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7ly1DClcPZS4POIKlnm0rmwRH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7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66ed6c5ba_1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e66ed6c5ba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84f30e9f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b84f30e9f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ge66ed6c5ba_1_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ge66ed6c5ba_1_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e66ed6c5ba_1_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ge66ed6c5ba_1_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e66ed6c5ba_1_14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e66ed6c5ba_1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e66ed6c5ba_1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e66ed6c5ba_1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ge66ed6c5ba_1_15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e66ed6c5ba_1_15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e66ed6c5ba_1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e66ed6c5ba_1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e66ed6c5ba_1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0" name="Google Shape;11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ge66ed6c5ba_1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e66ed6c5ba_1_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e66ed6c5ba_1_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e66ed6c5ba_1_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5"/>
          <p:cNvSpPr>
            <a:spLocks noGrp="1"/>
          </p:cNvSpPr>
          <p:nvPr>
            <p:ph type="pic" idx="2"/>
          </p:nvPr>
        </p:nvSpPr>
        <p:spPr>
          <a:xfrm>
            <a:off x="5183188" y="987425"/>
            <a:ext cx="6172200" cy="4873625"/>
          </a:xfrm>
          <a:prstGeom prst="rect">
            <a:avLst/>
          </a:prstGeom>
          <a:noFill/>
          <a:ln>
            <a:noFill/>
          </a:ln>
        </p:spPr>
      </p:sp>
      <p:sp>
        <p:nvSpPr>
          <p:cNvPr id="139" name="Google Shape;13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4" name="Google Shape;16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e66ed6c5ba_1_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e66ed6c5ba_1_1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ge66ed6c5ba_1_1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e66ed6c5ba_1_1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e66ed6c5ba_1_1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ge66ed6c5ba_1_10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e66ed6c5ba_1_10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ge66ed6c5ba_1_1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e66ed6c5ba_1_1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e66ed6c5ba_1_1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ge66ed6c5ba_1_11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e66ed6c5ba_1_11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ge66ed6c5ba_1_1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e66ed6c5ba_1_1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e66ed6c5ba_1_1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ge66ed6c5ba_1_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e66ed6c5ba_1_11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e66ed6c5ba_1_11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e66ed6c5ba_1_1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e66ed6c5ba_1_1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e66ed6c5ba_1_1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ge66ed6c5ba_1_1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e66ed6c5ba_1_12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ge66ed6c5ba_1_1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e66ed6c5ba_1_12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ge66ed6c5ba_1_12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ge66ed6c5ba_1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e66ed6c5ba_1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e66ed6c5ba_1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ge66ed6c5ba_1_13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e66ed6c5ba_1_13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ge66ed6c5ba_1_13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ge66ed6c5ba_1_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e66ed6c5ba_1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e66ed6c5ba_1_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ge66ed6c5ba_1_1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e66ed6c5ba_1_141"/>
          <p:cNvSpPr>
            <a:spLocks noGrp="1"/>
          </p:cNvSpPr>
          <p:nvPr>
            <p:ph type="pic" idx="2"/>
          </p:nvPr>
        </p:nvSpPr>
        <p:spPr>
          <a:xfrm>
            <a:off x="5183188" y="987425"/>
            <a:ext cx="6172200" cy="4873500"/>
          </a:xfrm>
          <a:prstGeom prst="rect">
            <a:avLst/>
          </a:prstGeom>
          <a:noFill/>
          <a:ln>
            <a:noFill/>
          </a:ln>
        </p:spPr>
      </p:sp>
      <p:sp>
        <p:nvSpPr>
          <p:cNvPr id="64" name="Google Shape;64;ge66ed6c5ba_1_14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ge66ed6c5ba_1_1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e66ed6c5ba_1_1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e66ed6c5ba_1_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e66ed6c5ba_1_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e66ed6c5ba_1_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ge66ed6c5ba_1_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ge66ed6c5ba_1_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ge66ed6c5ba_1_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58" name="Google Shape;1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59" name="Google Shape;1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60" name="Google Shape;1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66ed6c5ba_1_80"/>
          <p:cNvSpPr txBox="1"/>
          <p:nvPr/>
        </p:nvSpPr>
        <p:spPr>
          <a:xfrm>
            <a:off x="210500" y="1497900"/>
            <a:ext cx="4931100" cy="4617600"/>
          </a:xfrm>
          <a:prstGeom prst="rect">
            <a:avLst/>
          </a:prstGeom>
          <a:noFill/>
          <a:ln w="114300"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Essential Question:</a:t>
            </a:r>
            <a:r>
              <a:rPr lang="en-US" sz="3600" b="0" i="0" u="none" strike="noStrike" cap="none">
                <a:solidFill>
                  <a:schemeClr val="dk1"/>
                </a:solidFill>
                <a:latin typeface="Calibri"/>
                <a:ea typeface="Calibri"/>
                <a:cs typeface="Calibri"/>
                <a:sym typeface="Calibri"/>
              </a:rPr>
              <a:t> Why is it important to be able to distinguish between a healthy and unhealthy relationship? How can you make friendships stronger even when there are differences?  </a:t>
            </a:r>
            <a:endParaRPr sz="3600" b="0" i="0" u="none" strike="noStrike" cap="none">
              <a:solidFill>
                <a:schemeClr val="dk1"/>
              </a:solidFill>
              <a:latin typeface="Arial"/>
              <a:ea typeface="Arial"/>
              <a:cs typeface="Arial"/>
              <a:sym typeface="Arial"/>
            </a:endParaRPr>
          </a:p>
        </p:txBody>
      </p:sp>
      <p:pic>
        <p:nvPicPr>
          <p:cNvPr id="172" name="Google Shape;172;ge66ed6c5ba_1_80"/>
          <p:cNvPicPr preferRelativeResize="0"/>
          <p:nvPr/>
        </p:nvPicPr>
        <p:blipFill rotWithShape="1">
          <a:blip r:embed="rId3">
            <a:alphaModFix/>
          </a:blip>
          <a:srcRect t="13299" b="22330"/>
          <a:stretch/>
        </p:blipFill>
        <p:spPr>
          <a:xfrm>
            <a:off x="5335800" y="121450"/>
            <a:ext cx="6703800" cy="6472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8"/>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p8"/>
          <p:cNvSpPr/>
          <p:nvPr/>
        </p:nvSpPr>
        <p:spPr>
          <a:xfrm>
            <a:off x="6096000" y="309084"/>
            <a:ext cx="5617563" cy="3073879"/>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Hold up the GREEN card if you think the situation demonstrates healthy relationship characteristics and will influence the relationship in a positive way.</a:t>
            </a:r>
            <a:endParaRPr sz="1800" b="0" i="0" u="none" strike="noStrike" cap="none">
              <a:solidFill>
                <a:schemeClr val="lt1"/>
              </a:solidFill>
              <a:latin typeface="Arial"/>
              <a:ea typeface="Arial"/>
              <a:cs typeface="Arial"/>
              <a:sym typeface="Arial"/>
            </a:endParaRPr>
          </a:p>
        </p:txBody>
      </p:sp>
      <p:sp>
        <p:nvSpPr>
          <p:cNvPr id="264" name="Google Shape;264;p8"/>
          <p:cNvSpPr/>
          <p:nvPr/>
        </p:nvSpPr>
        <p:spPr>
          <a:xfrm>
            <a:off x="6096000" y="3436848"/>
            <a:ext cx="5560054" cy="3011427"/>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Hold up the RED card if you think the situation demonstrates unhealthy relationship characteristics and will influence the relationship in a negative way.</a:t>
            </a: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65" name="Google Shape;265;p8"/>
          <p:cNvSpPr txBox="1">
            <a:spLocks noGrp="1"/>
          </p:cNvSpPr>
          <p:nvPr>
            <p:ph type="title"/>
          </p:nvPr>
        </p:nvSpPr>
        <p:spPr>
          <a:xfrm>
            <a:off x="621629" y="640080"/>
            <a:ext cx="4225290" cy="55788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Arial"/>
              <a:buNone/>
            </a:pPr>
            <a:r>
              <a:rPr lang="en-US">
                <a:solidFill>
                  <a:srgbClr val="FFFFFF"/>
                </a:solidFill>
                <a:latin typeface="Arial"/>
                <a:ea typeface="Arial"/>
                <a:cs typeface="Arial"/>
                <a:sym typeface="Arial"/>
              </a:rPr>
              <a:t>Analyze the Influence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9"/>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9"/>
          <p:cNvSpPr/>
          <p:nvPr/>
        </p:nvSpPr>
        <p:spPr>
          <a:xfrm>
            <a:off x="6059424" y="1473936"/>
            <a:ext cx="5560054" cy="3462531"/>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Unhealthy – these students are being disrespectful of Jennah's </a:t>
            </a:r>
            <a:r>
              <a:rPr lang="en-US" sz="2800">
                <a:solidFill>
                  <a:schemeClr val="lt1"/>
                </a:solidFill>
              </a:rPr>
              <a:t>religion</a:t>
            </a:r>
            <a:r>
              <a:rPr lang="en-US" sz="2800" b="0" i="0" u="none" strike="noStrike" cap="none">
                <a:solidFill>
                  <a:schemeClr val="lt1"/>
                </a:solidFill>
                <a:latin typeface="Arial"/>
                <a:ea typeface="Arial"/>
                <a:cs typeface="Arial"/>
                <a:sym typeface="Arial"/>
              </a:rPr>
              <a:t>.</a:t>
            </a:r>
            <a:endParaRPr sz="2800" b="0" i="0" u="none" strike="noStrike" cap="none">
              <a:solidFill>
                <a:schemeClr val="lt1"/>
              </a:solidFill>
              <a:latin typeface="Arial"/>
              <a:ea typeface="Arial"/>
              <a:cs typeface="Arial"/>
              <a:sym typeface="Arial"/>
            </a:endParaRPr>
          </a:p>
        </p:txBody>
      </p:sp>
      <p:sp>
        <p:nvSpPr>
          <p:cNvPr id="272" name="Google Shape;272;p9"/>
          <p:cNvSpPr txBox="1">
            <a:spLocks noGrp="1"/>
          </p:cNvSpPr>
          <p:nvPr>
            <p:ph type="title"/>
          </p:nvPr>
        </p:nvSpPr>
        <p:spPr>
          <a:xfrm>
            <a:off x="176621" y="640080"/>
            <a:ext cx="4975098" cy="55788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AF7F7"/>
              </a:buClr>
              <a:buSzPts val="4400"/>
              <a:buFont typeface="Arial"/>
              <a:buNone/>
            </a:pPr>
            <a:r>
              <a:rPr lang="en-US">
                <a:solidFill>
                  <a:srgbClr val="FAF7F7"/>
                </a:solidFill>
              </a:rPr>
              <a:t>Jennah came to school on the first day wearing her hijab. Students in her class did not understand the meaning of it and began making fun of her. </a:t>
            </a:r>
            <a:endParaRPr>
              <a:solidFill>
                <a:srgbClr val="FAF7F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0"/>
          <p:cNvSpPr/>
          <p:nvPr/>
        </p:nvSpPr>
        <p:spPr>
          <a:xfrm>
            <a:off x="0" y="0"/>
            <a:ext cx="577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10"/>
          <p:cNvSpPr/>
          <p:nvPr/>
        </p:nvSpPr>
        <p:spPr>
          <a:xfrm>
            <a:off x="6126480" y="2022060"/>
            <a:ext cx="5617563" cy="3073879"/>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Healthy – Xavier showed integrity,  empathy, and </a:t>
            </a:r>
            <a:r>
              <a:rPr lang="en-US" sz="2800">
                <a:solidFill>
                  <a:schemeClr val="lt1"/>
                </a:solidFill>
              </a:rPr>
              <a:t>religious</a:t>
            </a:r>
            <a:r>
              <a:rPr lang="en-US" sz="2800" b="0" i="0" u="none" strike="noStrike" cap="none">
                <a:solidFill>
                  <a:schemeClr val="lt1"/>
                </a:solidFill>
                <a:latin typeface="Arial"/>
                <a:ea typeface="Arial"/>
                <a:cs typeface="Arial"/>
                <a:sym typeface="Arial"/>
              </a:rPr>
              <a:t> understanding</a:t>
            </a:r>
            <a:endParaRPr sz="1800" b="0" i="0" u="none" strike="noStrike" cap="none">
              <a:solidFill>
                <a:schemeClr val="lt1"/>
              </a:solidFill>
              <a:latin typeface="Arial"/>
              <a:ea typeface="Arial"/>
              <a:cs typeface="Arial"/>
              <a:sym typeface="Arial"/>
            </a:endParaRPr>
          </a:p>
        </p:txBody>
      </p:sp>
      <p:sp>
        <p:nvSpPr>
          <p:cNvPr id="279" name="Google Shape;279;p10"/>
          <p:cNvSpPr txBox="1">
            <a:spLocks noGrp="1"/>
          </p:cNvSpPr>
          <p:nvPr>
            <p:ph type="title"/>
          </p:nvPr>
        </p:nvSpPr>
        <p:spPr>
          <a:xfrm>
            <a:off x="310724" y="853450"/>
            <a:ext cx="5230800" cy="5334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AF7F7"/>
              </a:buClr>
              <a:buSzPct val="100000"/>
              <a:buFont typeface="Arial"/>
              <a:buNone/>
            </a:pPr>
            <a:r>
              <a:rPr lang="en-US" sz="3200">
                <a:solidFill>
                  <a:srgbClr val="FAF7F7"/>
                </a:solidFill>
              </a:rPr>
              <a:t>Jennah came to school on the first day wearing her hijab. Students in her class did not understand the meaning of it and began making fun of her. Xavier, another student in the class stood up and told them to be quiet! They stated that a hijab is a head covering worn in Jennah’s religion.</a:t>
            </a:r>
            <a:r>
              <a:rPr lang="en-US"/>
              <a:t> </a:t>
            </a:r>
            <a:r>
              <a:rPr lang="en-US" sz="3200">
                <a:solidFill>
                  <a:srgbClr val="FAF7F7"/>
                </a:solidFill>
              </a:rPr>
              <a:t>Xavier, asked his classmates how would they feel if someone made fun the cross they wear on a chain around their neck?</a:t>
            </a:r>
            <a:r>
              <a:rPr lang="en-US" sz="3200"/>
              <a:t> </a:t>
            </a:r>
            <a:br>
              <a:rPr lang="en-US"/>
            </a:b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11"/>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p11"/>
          <p:cNvSpPr/>
          <p:nvPr/>
        </p:nvSpPr>
        <p:spPr>
          <a:xfrm>
            <a:off x="6096000" y="1863564"/>
            <a:ext cx="5617563" cy="3073879"/>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Healthy – Ty knows his little brother looks up to him and he wants to be a good role model for him. </a:t>
            </a:r>
            <a:endParaRPr sz="1400" b="0" i="0" u="none" strike="noStrike" cap="none">
              <a:solidFill>
                <a:srgbClr val="000000"/>
              </a:solidFill>
              <a:latin typeface="Arial"/>
              <a:ea typeface="Arial"/>
              <a:cs typeface="Arial"/>
              <a:sym typeface="Arial"/>
            </a:endParaRPr>
          </a:p>
        </p:txBody>
      </p:sp>
      <p:sp>
        <p:nvSpPr>
          <p:cNvPr id="286" name="Google Shape;286;p11"/>
          <p:cNvSpPr txBox="1">
            <a:spLocks noGrp="1"/>
          </p:cNvSpPr>
          <p:nvPr>
            <p:ph type="title"/>
          </p:nvPr>
        </p:nvSpPr>
        <p:spPr>
          <a:xfrm>
            <a:off x="621629" y="2383536"/>
            <a:ext cx="4225290" cy="383536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AF7F7"/>
              </a:buClr>
              <a:buSzPct val="100000"/>
              <a:buFont typeface="Arial"/>
              <a:buNone/>
            </a:pPr>
            <a:r>
              <a:rPr lang="en-US">
                <a:solidFill>
                  <a:srgbClr val="FAF7F7"/>
                </a:solidFill>
              </a:rPr>
              <a:t>Ty was invited to see the new Marvel movie with his buddies but instead he went to his little brother’s basketball game to cheer him on like he promised. </a:t>
            </a:r>
            <a:endParaRPr>
              <a:solidFill>
                <a:srgbClr val="FAF7F7"/>
              </a:solidFill>
            </a:endParaRPr>
          </a:p>
          <a:p>
            <a:pPr marL="0" lvl="0" indent="0" algn="ctr" rtl="0">
              <a:lnSpc>
                <a:spcPct val="90000"/>
              </a:lnSpc>
              <a:spcBef>
                <a:spcPts val="0"/>
              </a:spcBef>
              <a:spcAft>
                <a:spcPts val="0"/>
              </a:spcAft>
              <a:buClr>
                <a:schemeClr val="dk1"/>
              </a:buClr>
              <a:buSzPct val="100000"/>
              <a:buFont typeface="Arial"/>
              <a:buNone/>
            </a:pPr>
            <a:br>
              <a:rPr lang="en-US"/>
            </a:br>
            <a:endParaRPr/>
          </a:p>
          <a:p>
            <a:pPr marL="0" lvl="0" indent="0" algn="ctr" rtl="0">
              <a:lnSpc>
                <a:spcPct val="90000"/>
              </a:lnSpc>
              <a:spcBef>
                <a:spcPts val="0"/>
              </a:spcBef>
              <a:spcAft>
                <a:spcPts val="0"/>
              </a:spcAft>
              <a:buClr>
                <a:schemeClr val="dk1"/>
              </a:buClr>
              <a:buSzPct val="100000"/>
              <a:buFont typeface="Arial"/>
              <a:buNone/>
            </a:pPr>
            <a:endParaRPr>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2"/>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p12"/>
          <p:cNvSpPr/>
          <p:nvPr/>
        </p:nvSpPr>
        <p:spPr>
          <a:xfrm>
            <a:off x="6041136" y="1949424"/>
            <a:ext cx="5560054" cy="3011427"/>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Unhealthy – Victoria's friends are being judgmental and not embracing her individuality</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93" name="Google Shape;293;p12"/>
          <p:cNvSpPr txBox="1">
            <a:spLocks noGrp="1"/>
          </p:cNvSpPr>
          <p:nvPr>
            <p:ph type="title"/>
          </p:nvPr>
        </p:nvSpPr>
        <p:spPr>
          <a:xfrm>
            <a:off x="621629" y="1572768"/>
            <a:ext cx="4225290" cy="557881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AF7F7"/>
              </a:buClr>
              <a:buSzPct val="100000"/>
              <a:buFont typeface="Arial"/>
              <a:buNone/>
            </a:pPr>
            <a:r>
              <a:rPr lang="en-US" sz="3200">
                <a:solidFill>
                  <a:srgbClr val="FAF7F7"/>
                </a:solidFill>
              </a:rPr>
              <a:t>During lunch at school one day Victoria was talking to her friends about a new video game she had been playing. Her friends were shocked and told her that it is so weird that she plays video games. They said she should do normal girl things instead. </a:t>
            </a:r>
            <a:endParaRPr sz="3200">
              <a:solidFill>
                <a:srgbClr val="FAF7F7"/>
              </a:solidFill>
            </a:endParaRPr>
          </a:p>
          <a:p>
            <a:pPr marL="0" lvl="0" indent="0" algn="ctr" rtl="0">
              <a:lnSpc>
                <a:spcPct val="90000"/>
              </a:lnSpc>
              <a:spcBef>
                <a:spcPts val="0"/>
              </a:spcBef>
              <a:spcAft>
                <a:spcPts val="0"/>
              </a:spcAft>
              <a:buClr>
                <a:schemeClr val="dk1"/>
              </a:buClr>
              <a:buSzPct val="189062"/>
              <a:buFont typeface="Arial"/>
              <a:buNone/>
            </a:pPr>
            <a:br>
              <a:rPr lang="en-US"/>
            </a:br>
            <a:endParaRPr sz="3200"/>
          </a:p>
          <a:p>
            <a:pPr marL="0" lvl="0" indent="0" algn="ctr" rtl="0">
              <a:lnSpc>
                <a:spcPct val="90000"/>
              </a:lnSpc>
              <a:spcBef>
                <a:spcPts val="0"/>
              </a:spcBef>
              <a:spcAft>
                <a:spcPts val="0"/>
              </a:spcAft>
              <a:buClr>
                <a:schemeClr val="dk1"/>
              </a:buClr>
              <a:buSzPct val="100000"/>
              <a:buFont typeface="Arial"/>
              <a:buNone/>
            </a:pPr>
            <a:endParaRPr sz="320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3"/>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13"/>
          <p:cNvSpPr/>
          <p:nvPr/>
        </p:nvSpPr>
        <p:spPr>
          <a:xfrm>
            <a:off x="5986272" y="2070828"/>
            <a:ext cx="5617563" cy="3073879"/>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Healthy -  Sarah is proud of </a:t>
            </a:r>
            <a:r>
              <a:rPr lang="en-US" sz="2800">
                <a:solidFill>
                  <a:schemeClr val="lt1"/>
                </a:solidFill>
              </a:rPr>
              <a:t>Riley</a:t>
            </a:r>
            <a:r>
              <a:rPr lang="en-US" sz="2800" b="0" i="0" u="none" strike="noStrike" cap="none">
                <a:solidFill>
                  <a:schemeClr val="lt1"/>
                </a:solidFill>
                <a:latin typeface="Arial"/>
                <a:ea typeface="Arial"/>
                <a:cs typeface="Arial"/>
                <a:sym typeface="Arial"/>
              </a:rPr>
              <a:t> supported </a:t>
            </a:r>
            <a:r>
              <a:rPr lang="en-US" sz="2800">
                <a:solidFill>
                  <a:schemeClr val="lt1"/>
                </a:solidFill>
              </a:rPr>
              <a:t>their </a:t>
            </a:r>
            <a:r>
              <a:rPr lang="en-US" sz="2800" b="0" i="0" u="none" strike="noStrike" cap="none">
                <a:solidFill>
                  <a:schemeClr val="lt1"/>
                </a:solidFill>
                <a:latin typeface="Arial"/>
                <a:ea typeface="Arial"/>
                <a:cs typeface="Arial"/>
                <a:sym typeface="Arial"/>
              </a:rPr>
              <a:t>decision without pressuring Riley to do something </a:t>
            </a:r>
            <a:r>
              <a:rPr lang="en-US" sz="2800">
                <a:solidFill>
                  <a:schemeClr val="lt1"/>
                </a:solidFill>
              </a:rPr>
              <a:t>they</a:t>
            </a:r>
            <a:r>
              <a:rPr lang="en-US" sz="2800" b="0" i="0" u="none" strike="noStrike" cap="none">
                <a:solidFill>
                  <a:schemeClr val="lt1"/>
                </a:solidFill>
                <a:latin typeface="Arial"/>
                <a:ea typeface="Arial"/>
                <a:cs typeface="Arial"/>
                <a:sym typeface="Arial"/>
              </a:rPr>
              <a:t> </a:t>
            </a:r>
            <a:r>
              <a:rPr lang="en-US" sz="2800">
                <a:solidFill>
                  <a:schemeClr val="lt1"/>
                </a:solidFill>
              </a:rPr>
              <a:t>were not</a:t>
            </a:r>
            <a:r>
              <a:rPr lang="en-US" sz="2800" b="0" i="0" u="none" strike="noStrike" cap="none">
                <a:solidFill>
                  <a:schemeClr val="lt1"/>
                </a:solidFill>
                <a:latin typeface="Arial"/>
                <a:ea typeface="Arial"/>
                <a:cs typeface="Arial"/>
                <a:sym typeface="Arial"/>
              </a:rPr>
              <a:t> ready for.  </a:t>
            </a:r>
            <a:endParaRPr sz="1800" b="0" i="0" u="none" strike="noStrike" cap="none">
              <a:solidFill>
                <a:schemeClr val="lt1"/>
              </a:solidFill>
              <a:latin typeface="Arial"/>
              <a:ea typeface="Arial"/>
              <a:cs typeface="Arial"/>
              <a:sym typeface="Arial"/>
            </a:endParaRPr>
          </a:p>
        </p:txBody>
      </p:sp>
      <p:sp>
        <p:nvSpPr>
          <p:cNvPr id="300" name="Google Shape;300;p13"/>
          <p:cNvSpPr txBox="1">
            <a:spLocks noGrp="1"/>
          </p:cNvSpPr>
          <p:nvPr>
            <p:ph type="title"/>
          </p:nvPr>
        </p:nvSpPr>
        <p:spPr>
          <a:xfrm>
            <a:off x="621629" y="640080"/>
            <a:ext cx="4225290" cy="557881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AF7F7"/>
              </a:buClr>
              <a:buSzPct val="100000"/>
              <a:buFont typeface="Arial"/>
              <a:buNone/>
            </a:pPr>
            <a:r>
              <a:rPr lang="en-US" sz="3200">
                <a:solidFill>
                  <a:srgbClr val="FAF7F7"/>
                </a:solidFill>
              </a:rPr>
              <a:t>Riley loves to paint and draw. They are very proud of their works, but doesn't like showing them off. Their friend Sarah is always giving high praise for their works and supported Riley’s decision when Riley decided to submit</a:t>
            </a:r>
            <a:r>
              <a:rPr lang="en-US">
                <a:solidFill>
                  <a:srgbClr val="FAF7F7"/>
                </a:solidFill>
              </a:rPr>
              <a:t> </a:t>
            </a:r>
            <a:r>
              <a:rPr lang="en-US" sz="3200">
                <a:solidFill>
                  <a:srgbClr val="FAF7F7"/>
                </a:solidFill>
              </a:rPr>
              <a:t>artwork to a contest.</a:t>
            </a:r>
            <a:endParaRPr sz="3200">
              <a:solidFill>
                <a:srgbClr val="FAF7F7"/>
              </a:solidFill>
            </a:endParaRPr>
          </a:p>
          <a:p>
            <a:pPr marL="0" lvl="0" indent="0" algn="ctr" rtl="0">
              <a:lnSpc>
                <a:spcPct val="90000"/>
              </a:lnSpc>
              <a:spcBef>
                <a:spcPts val="0"/>
              </a:spcBef>
              <a:spcAft>
                <a:spcPts val="0"/>
              </a:spcAft>
              <a:buClr>
                <a:schemeClr val="dk1"/>
              </a:buClr>
              <a:buSzPct val="100000"/>
              <a:buFont typeface="Arial"/>
              <a:buNone/>
            </a:pPr>
            <a:endParaRPr>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t="15700" r="1" b="27980"/>
          <a:stretch/>
        </p:blipFill>
        <p:spPr>
          <a:xfrm>
            <a:off x="20" y="10"/>
            <a:ext cx="4063977" cy="3428990"/>
          </a:xfrm>
          <a:prstGeom prst="rect">
            <a:avLst/>
          </a:prstGeom>
          <a:noFill/>
          <a:ln>
            <a:noFill/>
          </a:ln>
        </p:spPr>
      </p:pic>
      <p:pic>
        <p:nvPicPr>
          <p:cNvPr id="179" name="Google Shape;179;p1" descr="A picture containing person, posing&#10;&#10;Description automatically generated"/>
          <p:cNvPicPr preferRelativeResize="0"/>
          <p:nvPr/>
        </p:nvPicPr>
        <p:blipFill rotWithShape="1">
          <a:blip r:embed="rId4">
            <a:alphaModFix/>
          </a:blip>
          <a:srcRect l="20807"/>
          <a:stretch/>
        </p:blipFill>
        <p:spPr>
          <a:xfrm>
            <a:off x="4044529" y="10"/>
            <a:ext cx="4083465" cy="3428990"/>
          </a:xfrm>
          <a:prstGeom prst="rect">
            <a:avLst/>
          </a:prstGeom>
          <a:noFill/>
          <a:ln>
            <a:noFill/>
          </a:ln>
        </p:spPr>
      </p:pic>
      <p:pic>
        <p:nvPicPr>
          <p:cNvPr id="180" name="Google Shape;180;p1" descr="A picture containing indoor, person, child, little&#10;&#10;Description automatically generated"/>
          <p:cNvPicPr preferRelativeResize="0"/>
          <p:nvPr/>
        </p:nvPicPr>
        <p:blipFill rotWithShape="1">
          <a:blip r:embed="rId5">
            <a:alphaModFix/>
          </a:blip>
          <a:srcRect l="32729" r="603"/>
          <a:stretch/>
        </p:blipFill>
        <p:spPr>
          <a:xfrm>
            <a:off x="8127994" y="10"/>
            <a:ext cx="4064005" cy="3428990"/>
          </a:xfrm>
          <a:prstGeom prst="rect">
            <a:avLst/>
          </a:prstGeom>
          <a:noFill/>
          <a:ln>
            <a:noFill/>
          </a:ln>
        </p:spPr>
      </p:pic>
      <p:pic>
        <p:nvPicPr>
          <p:cNvPr id="181" name="Google Shape;181;p1"/>
          <p:cNvPicPr preferRelativeResize="0"/>
          <p:nvPr/>
        </p:nvPicPr>
        <p:blipFill rotWithShape="1">
          <a:blip r:embed="rId6">
            <a:alphaModFix/>
          </a:blip>
          <a:srcRect l="9920" r="8088"/>
          <a:stretch/>
        </p:blipFill>
        <p:spPr>
          <a:xfrm>
            <a:off x="20" y="3429000"/>
            <a:ext cx="4059916" cy="3429000"/>
          </a:xfrm>
          <a:prstGeom prst="rect">
            <a:avLst/>
          </a:prstGeom>
          <a:noFill/>
          <a:ln>
            <a:noFill/>
          </a:ln>
        </p:spPr>
      </p:pic>
      <p:pic>
        <p:nvPicPr>
          <p:cNvPr id="182" name="Google Shape;182;p1"/>
          <p:cNvPicPr preferRelativeResize="0"/>
          <p:nvPr/>
        </p:nvPicPr>
        <p:blipFill rotWithShape="1">
          <a:blip r:embed="rId7">
            <a:alphaModFix/>
          </a:blip>
          <a:srcRect l="10158" r="10572"/>
          <a:stretch/>
        </p:blipFill>
        <p:spPr>
          <a:xfrm>
            <a:off x="4038948" y="3429000"/>
            <a:ext cx="4087368" cy="3429000"/>
          </a:xfrm>
          <a:prstGeom prst="rect">
            <a:avLst/>
          </a:prstGeom>
          <a:noFill/>
          <a:ln>
            <a:noFill/>
          </a:ln>
        </p:spPr>
      </p:pic>
      <p:pic>
        <p:nvPicPr>
          <p:cNvPr id="183" name="Google Shape;183;p1" descr="A picture containing person, food, indoor, window&#10;&#10;Description automatically generated"/>
          <p:cNvPicPr preferRelativeResize="0"/>
          <p:nvPr/>
        </p:nvPicPr>
        <p:blipFill rotWithShape="1">
          <a:blip r:embed="rId8">
            <a:alphaModFix/>
          </a:blip>
          <a:srcRect l="4386" r="16877"/>
          <a:stretch/>
        </p:blipFill>
        <p:spPr>
          <a:xfrm>
            <a:off x="8132064" y="3429000"/>
            <a:ext cx="4059936" cy="3429000"/>
          </a:xfrm>
          <a:prstGeom prst="rect">
            <a:avLst/>
          </a:prstGeom>
          <a:noFill/>
          <a:ln>
            <a:noFill/>
          </a:ln>
        </p:spPr>
      </p:pic>
      <p:sp>
        <p:nvSpPr>
          <p:cNvPr id="184" name="Google Shape;184;p1"/>
          <p:cNvSpPr txBox="1"/>
          <p:nvPr/>
        </p:nvSpPr>
        <p:spPr>
          <a:xfrm>
            <a:off x="1716506" y="2986505"/>
            <a:ext cx="874562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91F527"/>
                </a:solidFill>
                <a:latin typeface="Corben"/>
                <a:ea typeface="Corben"/>
                <a:cs typeface="Corben"/>
                <a:sym typeface="Corben"/>
              </a:rPr>
              <a:t>Healthy Relationships</a:t>
            </a:r>
            <a:endParaRPr sz="5400" b="0" i="0" u="none" strike="noStrike" cap="none">
              <a:solidFill>
                <a:srgbClr val="91F527"/>
              </a:solidFill>
              <a:latin typeface="Corben"/>
              <a:ea typeface="Corben"/>
              <a:cs typeface="Corben"/>
              <a:sym typeface="Corbe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88"/>
        <p:cNvGrpSpPr/>
        <p:nvPr/>
      </p:nvGrpSpPr>
      <p:grpSpPr>
        <a:xfrm>
          <a:off x="0" y="0"/>
          <a:ext cx="0" cy="0"/>
          <a:chOff x="0" y="0"/>
          <a:chExt cx="0" cy="0"/>
        </a:xfrm>
      </p:grpSpPr>
      <p:sp>
        <p:nvSpPr>
          <p:cNvPr id="189" name="Google Shape;189;p2"/>
          <p:cNvSpPr txBox="1">
            <a:spLocks noGrp="1"/>
          </p:cNvSpPr>
          <p:nvPr>
            <p:ph type="title"/>
          </p:nvPr>
        </p:nvSpPr>
        <p:spPr>
          <a:xfrm>
            <a:off x="7479001" y="475625"/>
            <a:ext cx="4558800" cy="104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Arial"/>
              <a:buNone/>
            </a:pPr>
            <a:r>
              <a:rPr lang="en-US" sz="6000" b="1"/>
              <a:t>Brainstorm</a:t>
            </a:r>
            <a:endParaRPr/>
          </a:p>
        </p:txBody>
      </p:sp>
      <p:sp>
        <p:nvSpPr>
          <p:cNvPr id="190" name="Google Shape;190;p2"/>
          <p:cNvSpPr/>
          <p:nvPr/>
        </p:nvSpPr>
        <p:spPr>
          <a:xfrm rot="10800000">
            <a:off x="2"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1" name="Google Shape;191;p2" descr="Dark floating bulbs with one lit up brightly"/>
          <p:cNvPicPr preferRelativeResize="0"/>
          <p:nvPr/>
        </p:nvPicPr>
        <p:blipFill rotWithShape="1">
          <a:blip r:embed="rId3">
            <a:alphaModFix/>
          </a:blip>
          <a:srcRect r="3" b="2429"/>
          <a:stretch/>
        </p:blipFill>
        <p:spPr>
          <a:xfrm>
            <a:off x="1" y="1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192" name="Google Shape;192;p2"/>
          <p:cNvSpPr txBox="1"/>
          <p:nvPr/>
        </p:nvSpPr>
        <p:spPr>
          <a:xfrm>
            <a:off x="7484852" y="2539041"/>
            <a:ext cx="385025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Characteristics of Healthy Relationships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3"/>
          <p:cNvSpPr/>
          <p:nvPr/>
        </p:nvSpPr>
        <p:spPr>
          <a:xfrm rot="-5400000" flipH="1">
            <a:off x="2666617" y="-2666188"/>
            <a:ext cx="6858000" cy="12191234"/>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3"/>
          <p:cNvSpPr/>
          <p:nvPr/>
        </p:nvSpPr>
        <p:spPr>
          <a:xfrm rot="10800000" flipH="1">
            <a:off x="-2311" y="0"/>
            <a:ext cx="9070846"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3"/>
          <p:cNvSpPr/>
          <p:nvPr/>
        </p:nvSpPr>
        <p:spPr>
          <a:xfrm rot="-5400000" flipH="1">
            <a:off x="3649491" y="-1685840"/>
            <a:ext cx="4894564" cy="12193545"/>
          </a:xfrm>
          <a:prstGeom prst="rect">
            <a:avLst/>
          </a:prstGeom>
          <a:gradFill>
            <a:gsLst>
              <a:gs pos="0">
                <a:srgbClr val="9CC2E5">
                  <a:alpha val="0"/>
                </a:srgbClr>
              </a:gs>
              <a:gs pos="100000">
                <a:srgbClr val="000000">
                  <a:alpha val="45490"/>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1" name="Google Shape;201;p3" descr="A picture containing dark&#10;&#10;Description automatically generated"/>
          <p:cNvPicPr preferRelativeResize="0"/>
          <p:nvPr/>
        </p:nvPicPr>
        <p:blipFill rotWithShape="1">
          <a:blip r:embed="rId3">
            <a:alphaModFix/>
          </a:blip>
          <a:srcRect/>
          <a:stretch/>
        </p:blipFill>
        <p:spPr>
          <a:xfrm>
            <a:off x="695325" y="702590"/>
            <a:ext cx="5197475" cy="3436938"/>
          </a:xfrm>
          <a:prstGeom prst="rect">
            <a:avLst/>
          </a:prstGeom>
          <a:noFill/>
          <a:ln>
            <a:noFill/>
          </a:ln>
        </p:spPr>
      </p:pic>
      <p:pic>
        <p:nvPicPr>
          <p:cNvPr id="202" name="Google Shape;202;p3" descr="Close-up of a person&amp;#39;s eye&#10;&#10;Description automatically generated"/>
          <p:cNvPicPr preferRelativeResize="0"/>
          <p:nvPr/>
        </p:nvPicPr>
        <p:blipFill rotWithShape="1">
          <a:blip r:embed="rId4">
            <a:alphaModFix/>
          </a:blip>
          <a:srcRect/>
          <a:stretch/>
        </p:blipFill>
        <p:spPr>
          <a:xfrm>
            <a:off x="5965825" y="663844"/>
            <a:ext cx="2897188" cy="3436938"/>
          </a:xfrm>
          <a:prstGeom prst="ellipse">
            <a:avLst/>
          </a:prstGeom>
          <a:noFill/>
          <a:ln>
            <a:noFill/>
          </a:ln>
        </p:spPr>
      </p:pic>
      <p:pic>
        <p:nvPicPr>
          <p:cNvPr id="203" name="Google Shape;203;p3" descr="A picture containing text, indoor, kitchen appliance&#10;&#10;Description automatically generated"/>
          <p:cNvPicPr preferRelativeResize="0"/>
          <p:nvPr/>
        </p:nvPicPr>
        <p:blipFill rotWithShape="1">
          <a:blip r:embed="rId5">
            <a:alphaModFix/>
          </a:blip>
          <a:srcRect/>
          <a:stretch/>
        </p:blipFill>
        <p:spPr>
          <a:xfrm>
            <a:off x="8936038" y="457200"/>
            <a:ext cx="2562225" cy="1684338"/>
          </a:xfrm>
          <a:prstGeom prst="rect">
            <a:avLst/>
          </a:prstGeom>
          <a:noFill/>
          <a:ln>
            <a:noFill/>
          </a:ln>
        </p:spPr>
      </p:pic>
      <p:pic>
        <p:nvPicPr>
          <p:cNvPr id="204" name="Google Shape;204;p3" descr="A picture containing person, person&#10;&#10;Description automatically generated"/>
          <p:cNvPicPr preferRelativeResize="0"/>
          <p:nvPr/>
        </p:nvPicPr>
        <p:blipFill rotWithShape="1">
          <a:blip r:embed="rId6">
            <a:alphaModFix/>
          </a:blip>
          <a:srcRect/>
          <a:stretch/>
        </p:blipFill>
        <p:spPr>
          <a:xfrm>
            <a:off x="8936038" y="2317885"/>
            <a:ext cx="2562225" cy="1684338"/>
          </a:xfrm>
          <a:prstGeom prst="rect">
            <a:avLst/>
          </a:prstGeom>
          <a:noFill/>
          <a:ln>
            <a:noFill/>
          </a:ln>
        </p:spPr>
      </p:pic>
      <p:pic>
        <p:nvPicPr>
          <p:cNvPr id="205" name="Google Shape;205;p3" descr="A picture containing sky, ground, outdoor, person&#10;&#10;Description automatically generated"/>
          <p:cNvPicPr preferRelativeResize="0"/>
          <p:nvPr/>
        </p:nvPicPr>
        <p:blipFill rotWithShape="1">
          <a:blip r:embed="rId7">
            <a:alphaModFix/>
          </a:blip>
          <a:srcRect/>
          <a:stretch/>
        </p:blipFill>
        <p:spPr>
          <a:xfrm>
            <a:off x="695325" y="4252886"/>
            <a:ext cx="3694113" cy="2433638"/>
          </a:xfrm>
          <a:prstGeom prst="rect">
            <a:avLst/>
          </a:prstGeom>
          <a:noFill/>
          <a:ln>
            <a:noFill/>
          </a:ln>
        </p:spPr>
      </p:pic>
      <p:pic>
        <p:nvPicPr>
          <p:cNvPr id="206" name="Google Shape;206;p3" descr="Text, letter&#10;&#10;Description automatically generated"/>
          <p:cNvPicPr preferRelativeResize="0"/>
          <p:nvPr/>
        </p:nvPicPr>
        <p:blipFill rotWithShape="1">
          <a:blip r:embed="rId8">
            <a:alphaModFix/>
          </a:blip>
          <a:srcRect/>
          <a:stretch/>
        </p:blipFill>
        <p:spPr>
          <a:xfrm>
            <a:off x="4462463" y="4252886"/>
            <a:ext cx="3273425" cy="2433638"/>
          </a:xfrm>
          <a:prstGeom prst="rect">
            <a:avLst/>
          </a:prstGeom>
          <a:noFill/>
          <a:ln>
            <a:noFill/>
          </a:ln>
        </p:spPr>
      </p:pic>
      <p:pic>
        <p:nvPicPr>
          <p:cNvPr id="207" name="Google Shape;207;p3" descr="A picture containing person, indoor, staring&#10;&#10;Description automatically generated"/>
          <p:cNvPicPr preferRelativeResize="0"/>
          <p:nvPr/>
        </p:nvPicPr>
        <p:blipFill rotWithShape="1">
          <a:blip r:embed="rId9">
            <a:alphaModFix/>
          </a:blip>
          <a:srcRect/>
          <a:stretch/>
        </p:blipFill>
        <p:spPr>
          <a:xfrm>
            <a:off x="7804150" y="4265801"/>
            <a:ext cx="3694113" cy="2433638"/>
          </a:xfrm>
          <a:prstGeom prst="rect">
            <a:avLst/>
          </a:prstGeom>
          <a:noFill/>
          <a:ln>
            <a:noFill/>
          </a:ln>
        </p:spPr>
      </p:pic>
      <p:sp>
        <p:nvSpPr>
          <p:cNvPr id="208" name="Google Shape;208;p3"/>
          <p:cNvSpPr txBox="1"/>
          <p:nvPr/>
        </p:nvSpPr>
        <p:spPr>
          <a:xfrm>
            <a:off x="281553" y="-118821"/>
            <a:ext cx="695357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Arial"/>
                <a:ea typeface="Arial"/>
                <a:cs typeface="Arial"/>
                <a:sym typeface="Arial"/>
              </a:rPr>
              <a:t>Unhealthy Relationships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4" descr="Dark floating bulbs with one lit up brightly"/>
          <p:cNvPicPr preferRelativeResize="0"/>
          <p:nvPr/>
        </p:nvPicPr>
        <p:blipFill rotWithShape="1">
          <a:blip r:embed="rId3">
            <a:alphaModFix/>
          </a:blip>
          <a:srcRect t="6499" r="9089" b="21578"/>
          <a:stretch/>
        </p:blipFill>
        <p:spPr>
          <a:xfrm>
            <a:off x="3523488" y="10"/>
            <a:ext cx="8668512" cy="6857990"/>
          </a:xfrm>
          <a:prstGeom prst="rect">
            <a:avLst/>
          </a:prstGeom>
          <a:noFill/>
          <a:ln>
            <a:noFill/>
          </a:ln>
        </p:spPr>
      </p:pic>
      <p:sp>
        <p:nvSpPr>
          <p:cNvPr id="215" name="Google Shape;215;p4"/>
          <p:cNvSpPr/>
          <p:nvPr/>
        </p:nvSpPr>
        <p:spPr>
          <a:xfrm>
            <a:off x="2" y="0"/>
            <a:ext cx="9756601" cy="6858000"/>
          </a:xfrm>
          <a:prstGeom prst="rect">
            <a:avLst/>
          </a:prstGeom>
          <a:gradFill>
            <a:gsLst>
              <a:gs pos="0">
                <a:srgbClr val="FFFFFF">
                  <a:alpha val="0"/>
                </a:srgbClr>
              </a:gs>
              <a:gs pos="19000">
                <a:srgbClr val="FFFFFF">
                  <a:alpha val="37254"/>
                </a:srgbClr>
              </a:gs>
              <a:gs pos="35000">
                <a:srgbClr val="FFFFFF">
                  <a:alpha val="77254"/>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4"/>
          <p:cNvSpPr txBox="1">
            <a:spLocks noGrp="1"/>
          </p:cNvSpPr>
          <p:nvPr>
            <p:ph type="title"/>
          </p:nvPr>
        </p:nvSpPr>
        <p:spPr>
          <a:xfrm>
            <a:off x="371103" y="1161300"/>
            <a:ext cx="6290100" cy="1124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sz="6000" b="1"/>
              <a:t>Brainstorm</a:t>
            </a:r>
            <a:endParaRPr/>
          </a:p>
        </p:txBody>
      </p:sp>
      <p:sp>
        <p:nvSpPr>
          <p:cNvPr id="217" name="Google Shape;217;p4"/>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8" name="Google Shape;218;p4"/>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9" name="Google Shape;219;p4"/>
          <p:cNvSpPr txBox="1"/>
          <p:nvPr/>
        </p:nvSpPr>
        <p:spPr>
          <a:xfrm>
            <a:off x="250248" y="2893662"/>
            <a:ext cx="4330200" cy="3207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Characteristics of Unhealthy Relationships</a:t>
            </a:r>
            <a:endParaRPr sz="3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4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5"/>
          <p:cNvSpPr/>
          <p:nvPr/>
        </p:nvSpPr>
        <p:spPr>
          <a:xfrm rot="5400000" flipH="1">
            <a:off x="-1417539" y="1417538"/>
            <a:ext cx="6875818" cy="4040744"/>
          </a:xfrm>
          <a:prstGeom prst="rect">
            <a:avLst/>
          </a:prstGeom>
          <a:gradFill>
            <a:gsLst>
              <a:gs pos="0">
                <a:srgbClr val="000000"/>
              </a:gs>
              <a:gs pos="100000">
                <a:srgbClr val="2F5496"/>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5"/>
          <p:cNvSpPr/>
          <p:nvPr/>
        </p:nvSpPr>
        <p:spPr>
          <a:xfrm rot="-5400000">
            <a:off x="-158495" y="2660473"/>
            <a:ext cx="4355594" cy="4038603"/>
          </a:xfrm>
          <a:prstGeom prst="rect">
            <a:avLst/>
          </a:prstGeom>
          <a:gradFill>
            <a:gsLst>
              <a:gs pos="0">
                <a:srgbClr val="4472C4">
                  <a:alpha val="49411"/>
                </a:srgbClr>
              </a:gs>
              <a:gs pos="100000">
                <a:srgbClr val="1F3864">
                  <a:alpha val="0"/>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5"/>
          <p:cNvSpPr/>
          <p:nvPr/>
        </p:nvSpPr>
        <p:spPr>
          <a:xfrm rot="-5400000" flipH="1">
            <a:off x="-1180882" y="1638085"/>
            <a:ext cx="6857572" cy="3581401"/>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5"/>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490"/>
                </a:srgbClr>
              </a:gs>
            </a:gsLst>
            <a:lin ang="18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p5"/>
          <p:cNvSpPr txBox="1">
            <a:spLocks noGrp="1"/>
          </p:cNvSpPr>
          <p:nvPr>
            <p:ph type="title"/>
          </p:nvPr>
        </p:nvSpPr>
        <p:spPr>
          <a:xfrm>
            <a:off x="218885" y="2593316"/>
            <a:ext cx="3669562" cy="32456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4400"/>
              <a:buFont typeface="Arial"/>
              <a:buNone/>
            </a:pPr>
            <a:r>
              <a:rPr lang="en-US">
                <a:solidFill>
                  <a:srgbClr val="FFFFFF"/>
                </a:solidFill>
                <a:latin typeface="Arial"/>
                <a:ea typeface="Arial"/>
                <a:cs typeface="Arial"/>
                <a:sym typeface="Arial"/>
              </a:rPr>
              <a:t>How do </a:t>
            </a:r>
            <a:r>
              <a:rPr lang="en-US">
                <a:solidFill>
                  <a:srgbClr val="FFFFFF"/>
                </a:solidFill>
              </a:rPr>
              <a:t>influences</a:t>
            </a:r>
            <a:r>
              <a:rPr lang="en-US">
                <a:solidFill>
                  <a:srgbClr val="FFFFFF"/>
                </a:solidFill>
                <a:latin typeface="Arial"/>
                <a:ea typeface="Arial"/>
                <a:cs typeface="Arial"/>
                <a:sym typeface="Arial"/>
              </a:rPr>
              <a:t> impact our relationships</a:t>
            </a:r>
            <a:r>
              <a:rPr lang="en-US">
                <a:solidFill>
                  <a:srgbClr val="FFFFFF"/>
                </a:solidFill>
              </a:rPr>
              <a:t>?</a:t>
            </a:r>
            <a:endParaRPr>
              <a:solidFill>
                <a:srgbClr val="FFFFFF"/>
              </a:solidFill>
              <a:latin typeface="Arial"/>
              <a:ea typeface="Arial"/>
              <a:cs typeface="Arial"/>
              <a:sym typeface="Arial"/>
            </a:endParaRPr>
          </a:p>
        </p:txBody>
      </p:sp>
      <p:pic>
        <p:nvPicPr>
          <p:cNvPr id="230" name="Google Shape;230;p5" descr="Diagram&#10;&#10;Description automatically generated"/>
          <p:cNvPicPr preferRelativeResize="0">
            <a:picLocks noGrp="1"/>
          </p:cNvPicPr>
          <p:nvPr>
            <p:ph type="body" idx="1"/>
          </p:nvPr>
        </p:nvPicPr>
        <p:blipFill rotWithShape="1">
          <a:blip r:embed="rId3">
            <a:alphaModFix/>
          </a:blip>
          <a:srcRect/>
          <a:stretch/>
        </p:blipFill>
        <p:spPr>
          <a:xfrm rot="660000">
            <a:off x="4491637" y="701639"/>
            <a:ext cx="7125107" cy="5463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6"/>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6"/>
          <p:cNvSpPr txBox="1">
            <a:spLocks noGrp="1"/>
          </p:cNvSpPr>
          <p:nvPr>
            <p:ph type="title"/>
          </p:nvPr>
        </p:nvSpPr>
        <p:spPr>
          <a:xfrm>
            <a:off x="311720" y="1422400"/>
            <a:ext cx="4649326" cy="37822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sz="4800">
                <a:solidFill>
                  <a:schemeClr val="lt1"/>
                </a:solidFill>
              </a:rPr>
              <a:t>What about the characteristics classified as "Would Be Nice" or "Does Not Matter"?</a:t>
            </a:r>
            <a:endParaRPr sz="4800">
              <a:solidFill>
                <a:schemeClr val="lt1"/>
              </a:solidFill>
            </a:endParaRPr>
          </a:p>
        </p:txBody>
      </p:sp>
      <p:sp>
        <p:nvSpPr>
          <p:cNvPr id="237" name="Google Shape;237;p6"/>
          <p:cNvSpPr/>
          <p:nvPr/>
        </p:nvSpPr>
        <p:spPr>
          <a:xfrm>
            <a:off x="5530421" y="226893"/>
            <a:ext cx="5968658" cy="6085007"/>
          </a:xfrm>
          <a:custGeom>
            <a:avLst/>
            <a:gdLst/>
            <a:ahLst/>
            <a:cxnLst/>
            <a:rect l="l" t="t" r="r" b="b"/>
            <a:pathLst>
              <a:path w="5968658" h="6085007" extrusionOk="0">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rgbClr val="0C0C0C"/>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8" name="Google Shape;238;p6" descr="Diagram&#10;&#10;Description automatically generated"/>
          <p:cNvPicPr preferRelativeResize="0"/>
          <p:nvPr/>
        </p:nvPicPr>
        <p:blipFill rotWithShape="1">
          <a:blip r:embed="rId3">
            <a:alphaModFix/>
          </a:blip>
          <a:srcRect/>
          <a:stretch/>
        </p:blipFill>
        <p:spPr>
          <a:xfrm>
            <a:off x="7839805" y="2978500"/>
            <a:ext cx="3408121" cy="2777543"/>
          </a:xfrm>
          <a:prstGeom prst="rect">
            <a:avLst/>
          </a:prstGeom>
          <a:noFill/>
          <a:ln>
            <a:noFill/>
          </a:ln>
        </p:spPr>
      </p:pic>
      <p:pic>
        <p:nvPicPr>
          <p:cNvPr id="239" name="Google Shape;239;p6" descr="Diagram&#10;&#10;Description automatically generated"/>
          <p:cNvPicPr preferRelativeResize="0"/>
          <p:nvPr/>
        </p:nvPicPr>
        <p:blipFill rotWithShape="1">
          <a:blip r:embed="rId4">
            <a:alphaModFix/>
          </a:blip>
          <a:srcRect/>
          <a:stretch/>
        </p:blipFill>
        <p:spPr>
          <a:xfrm>
            <a:off x="5756393" y="823003"/>
            <a:ext cx="3105975" cy="23464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7"/>
          <p:cNvSpPr/>
          <p:nvPr/>
        </p:nvSpPr>
        <p:spPr>
          <a:xfrm>
            <a:off x="4261224" y="4577975"/>
            <a:ext cx="7539349" cy="1899827"/>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5" name="Google Shape;245;p7"/>
          <p:cNvSpPr txBox="1">
            <a:spLocks noGrp="1"/>
          </p:cNvSpPr>
          <p:nvPr>
            <p:ph type="title"/>
          </p:nvPr>
        </p:nvSpPr>
        <p:spPr>
          <a:xfrm>
            <a:off x="4603468" y="4741948"/>
            <a:ext cx="6829520" cy="8620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Arial"/>
              <a:buNone/>
            </a:pPr>
            <a:r>
              <a:rPr lang="en-US" sz="4000">
                <a:solidFill>
                  <a:srgbClr val="FFFFFF"/>
                </a:solidFill>
              </a:rPr>
              <a:t>Analyzing Influences</a:t>
            </a:r>
            <a:endParaRPr sz="4000">
              <a:solidFill>
                <a:srgbClr val="FFFFFF"/>
              </a:solidFill>
              <a:latin typeface="Arial"/>
              <a:ea typeface="Arial"/>
              <a:cs typeface="Arial"/>
              <a:sym typeface="Arial"/>
            </a:endParaRPr>
          </a:p>
        </p:txBody>
      </p:sp>
      <p:pic>
        <p:nvPicPr>
          <p:cNvPr id="246" name="Google Shape;246;p7" descr="A picture containing text&#10;&#10;Description automatically generated"/>
          <p:cNvPicPr preferRelativeResize="0"/>
          <p:nvPr/>
        </p:nvPicPr>
        <p:blipFill rotWithShape="1">
          <a:blip r:embed="rId3">
            <a:alphaModFix/>
          </a:blip>
          <a:srcRect l="23819" r="14821" b="-1"/>
          <a:stretch/>
        </p:blipFill>
        <p:spPr>
          <a:xfrm>
            <a:off x="307840" y="321732"/>
            <a:ext cx="3793472" cy="4111323"/>
          </a:xfrm>
          <a:prstGeom prst="rect">
            <a:avLst/>
          </a:prstGeom>
          <a:noFill/>
          <a:ln>
            <a:noFill/>
          </a:ln>
        </p:spPr>
      </p:pic>
      <p:pic>
        <p:nvPicPr>
          <p:cNvPr id="247" name="Google Shape;247;p7" descr="A picture containing text, monitor, indoor, screen&#10;&#10;Description automatically generated"/>
          <p:cNvPicPr preferRelativeResize="0"/>
          <p:nvPr/>
        </p:nvPicPr>
        <p:blipFill rotWithShape="1">
          <a:blip r:embed="rId4">
            <a:alphaModFix/>
          </a:blip>
          <a:srcRect t="20684" r="1" b="1"/>
          <a:stretch/>
        </p:blipFill>
        <p:spPr>
          <a:xfrm>
            <a:off x="4381865" y="321734"/>
            <a:ext cx="3797570" cy="2010551"/>
          </a:xfrm>
          <a:prstGeom prst="rect">
            <a:avLst/>
          </a:prstGeom>
          <a:noFill/>
          <a:ln>
            <a:noFill/>
          </a:ln>
        </p:spPr>
      </p:pic>
      <p:cxnSp>
        <p:nvCxnSpPr>
          <p:cNvPr id="248" name="Google Shape;248;p7"/>
          <p:cNvCxnSpPr/>
          <p:nvPr/>
        </p:nvCxnSpPr>
        <p:spPr>
          <a:xfrm>
            <a:off x="4719934" y="5694097"/>
            <a:ext cx="5486400" cy="0"/>
          </a:xfrm>
          <a:prstGeom prst="straightConnector1">
            <a:avLst/>
          </a:prstGeom>
          <a:noFill/>
          <a:ln w="15875" cap="flat" cmpd="sng">
            <a:solidFill>
              <a:srgbClr val="D9D9D9"/>
            </a:solidFill>
            <a:prstDash val="solid"/>
            <a:miter lim="800000"/>
            <a:headEnd type="none" w="sm" len="sm"/>
            <a:tailEnd type="none" w="sm" len="sm"/>
          </a:ln>
        </p:spPr>
      </p:cxnSp>
      <p:pic>
        <p:nvPicPr>
          <p:cNvPr id="249" name="Google Shape;249;p7"/>
          <p:cNvPicPr preferRelativeResize="0">
            <a:picLocks noGrp="1"/>
          </p:cNvPicPr>
          <p:nvPr>
            <p:ph type="body" idx="1"/>
          </p:nvPr>
        </p:nvPicPr>
        <p:blipFill rotWithShape="1">
          <a:blip r:embed="rId5">
            <a:alphaModFix/>
          </a:blip>
          <a:srcRect l="20060" t="38447" r="896" b="-1238"/>
          <a:stretch/>
        </p:blipFill>
        <p:spPr>
          <a:xfrm>
            <a:off x="4377988" y="2467390"/>
            <a:ext cx="3804583" cy="1981077"/>
          </a:xfrm>
          <a:prstGeom prst="rect">
            <a:avLst/>
          </a:prstGeom>
          <a:noFill/>
          <a:ln>
            <a:noFill/>
          </a:ln>
        </p:spPr>
      </p:pic>
      <p:pic>
        <p:nvPicPr>
          <p:cNvPr id="250" name="Google Shape;250;p7"/>
          <p:cNvPicPr preferRelativeResize="0"/>
          <p:nvPr/>
        </p:nvPicPr>
        <p:blipFill rotWithShape="1">
          <a:blip r:embed="rId6">
            <a:alphaModFix/>
          </a:blip>
          <a:srcRect l="-105" t="5149" r="-225" b="4043"/>
          <a:stretch/>
        </p:blipFill>
        <p:spPr>
          <a:xfrm>
            <a:off x="301540" y="4481146"/>
            <a:ext cx="3798509" cy="2291930"/>
          </a:xfrm>
          <a:prstGeom prst="rect">
            <a:avLst/>
          </a:prstGeom>
          <a:noFill/>
          <a:ln>
            <a:noFill/>
          </a:ln>
        </p:spPr>
      </p:pic>
      <p:pic>
        <p:nvPicPr>
          <p:cNvPr id="251" name="Google Shape;251;p7" descr="A picture containing text, book, shelf&#10;&#10;Description automatically generated"/>
          <p:cNvPicPr preferRelativeResize="0"/>
          <p:nvPr/>
        </p:nvPicPr>
        <p:blipFill rotWithShape="1">
          <a:blip r:embed="rId7">
            <a:alphaModFix/>
          </a:blip>
          <a:srcRect t="4651" r="1461" b="8719"/>
          <a:stretch/>
        </p:blipFill>
        <p:spPr>
          <a:xfrm>
            <a:off x="8304363" y="318521"/>
            <a:ext cx="3508063" cy="1978304"/>
          </a:xfrm>
          <a:prstGeom prst="rect">
            <a:avLst/>
          </a:prstGeom>
          <a:noFill/>
          <a:ln>
            <a:noFill/>
          </a:ln>
        </p:spPr>
      </p:pic>
      <p:pic>
        <p:nvPicPr>
          <p:cNvPr id="252" name="Google Shape;252;p7" descr="A picture containing person, indoor&#10;&#10;Description automatically generated"/>
          <p:cNvPicPr preferRelativeResize="0"/>
          <p:nvPr/>
        </p:nvPicPr>
        <p:blipFill rotWithShape="1">
          <a:blip r:embed="rId8">
            <a:alphaModFix/>
          </a:blip>
          <a:srcRect t="12300" r="589" b="12957"/>
          <a:stretch/>
        </p:blipFill>
        <p:spPr>
          <a:xfrm>
            <a:off x="8376249" y="2466123"/>
            <a:ext cx="3441321" cy="19783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b84f30e9fb_0_0"/>
          <p:cNvPicPr preferRelativeResize="0"/>
          <p:nvPr/>
        </p:nvPicPr>
        <p:blipFill rotWithShape="1">
          <a:blip r:embed="rId3">
            <a:alphaModFix/>
          </a:blip>
          <a:srcRect/>
          <a:stretch/>
        </p:blipFill>
        <p:spPr>
          <a:xfrm>
            <a:off x="152400" y="152400"/>
            <a:ext cx="11849101" cy="6553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A46C15418DE74CA8ED88FD0FBD0565" ma:contentTypeVersion="35" ma:contentTypeDescription="Create a new document." ma:contentTypeScope="" ma:versionID="dcc135deef2942a3a7e3637ac156e8e0">
  <xsd:schema xmlns:xsd="http://www.w3.org/2001/XMLSchema" xmlns:xs="http://www.w3.org/2001/XMLSchema" xmlns:p="http://schemas.microsoft.com/office/2006/metadata/properties" xmlns:ns2="71fd53a8-7e16-456b-b407-4e8a8765fb72" xmlns:ns3="0ae8d83d-79c7-4d48-9247-0884335b5ad1" targetNamespace="http://schemas.microsoft.com/office/2006/metadata/properties" ma:root="true" ma:fieldsID="5ca83bb93bc00d0bd23f4db524746609" ns2:_="" ns3:_="">
    <xsd:import namespace="71fd53a8-7e16-456b-b407-4e8a8765fb72"/>
    <xsd:import namespace="0ae8d83d-79c7-4d48-9247-0884335b5ad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d53a8-7e16-456b-b407-4e8a8765fb7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LengthInSeconds" ma:index="39"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e8d83d-79c7-4d48-9247-0884335b5ad1"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element name="TaxCatchAll" ma:index="42" nillable="true" ma:displayName="Taxonomy Catch All Column" ma:hidden="true" ma:list="{e79d7782-3a27-4c7e-b0fd-a64847a2f19a}" ma:internalName="TaxCatchAll" ma:showField="CatchAllData" ma:web="0ae8d83d-79c7-4d48-9247-0884335b5a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71fd53a8-7e16-456b-b407-4e8a8765fb72">
      <UserInfo>
        <DisplayName/>
        <AccountId xsi:nil="true"/>
        <AccountType/>
      </UserInfo>
    </Leaders>
    <Templates xmlns="71fd53a8-7e16-456b-b407-4e8a8765fb72" xsi:nil="true"/>
    <Members xmlns="71fd53a8-7e16-456b-b407-4e8a8765fb72">
      <UserInfo>
        <DisplayName/>
        <AccountId xsi:nil="true"/>
        <AccountType/>
      </UserInfo>
    </Members>
    <DefaultSectionNames xmlns="71fd53a8-7e16-456b-b407-4e8a8765fb72" xsi:nil="true"/>
    <Invited_Leaders xmlns="71fd53a8-7e16-456b-b407-4e8a8765fb72" xsi:nil="true"/>
    <IsNotebookLocked xmlns="71fd53a8-7e16-456b-b407-4e8a8765fb72" xsi:nil="true"/>
    <Distribution_Groups xmlns="71fd53a8-7e16-456b-b407-4e8a8765fb72" xsi:nil="true"/>
    <Member_Groups xmlns="71fd53a8-7e16-456b-b407-4e8a8765fb72">
      <UserInfo>
        <DisplayName/>
        <AccountId xsi:nil="true"/>
        <AccountType/>
      </UserInfo>
    </Member_Groups>
    <Self_Registration_Enabled xmlns="71fd53a8-7e16-456b-b407-4e8a8765fb72" xsi:nil="true"/>
    <Invited_Members xmlns="71fd53a8-7e16-456b-b407-4e8a8765fb72" xsi:nil="true"/>
    <TeamsChannelId xmlns="71fd53a8-7e16-456b-b407-4e8a8765fb72" xsi:nil="true"/>
    <NotebookType xmlns="71fd53a8-7e16-456b-b407-4e8a8765fb72" xsi:nil="true"/>
    <CultureName xmlns="71fd53a8-7e16-456b-b407-4e8a8765fb72" xsi:nil="true"/>
    <Is_Collaboration_Space_Locked xmlns="71fd53a8-7e16-456b-b407-4e8a8765fb72" xsi:nil="true"/>
    <AppVersion xmlns="71fd53a8-7e16-456b-b407-4e8a8765fb72" xsi:nil="true"/>
    <LMS_Mappings xmlns="71fd53a8-7e16-456b-b407-4e8a8765fb72" xsi:nil="true"/>
    <FolderType xmlns="71fd53a8-7e16-456b-b407-4e8a8765fb72" xsi:nil="true"/>
    <Owner xmlns="71fd53a8-7e16-456b-b407-4e8a8765fb72">
      <UserInfo>
        <DisplayName/>
        <AccountId xsi:nil="true"/>
        <AccountType/>
      </UserInfo>
    </Owner>
    <Math_Settings xmlns="71fd53a8-7e16-456b-b407-4e8a8765fb72" xsi:nil="true"/>
    <Has_Leaders_Only_SectionGroup xmlns="71fd53a8-7e16-456b-b407-4e8a8765fb72" xsi:nil="true"/>
    <TaxCatchAll xmlns="0ae8d83d-79c7-4d48-9247-0884335b5ad1" xsi:nil="true"/>
    <lcf76f155ced4ddcb4097134ff3c332f xmlns="71fd53a8-7e16-456b-b407-4e8a8765fb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6A636E-F29B-4596-86F8-4502D76D9B60}"/>
</file>

<file path=customXml/itemProps2.xml><?xml version="1.0" encoding="utf-8"?>
<ds:datastoreItem xmlns:ds="http://schemas.openxmlformats.org/officeDocument/2006/customXml" ds:itemID="{02C22049-3F4F-4653-A62F-10102E0FA290}"/>
</file>

<file path=customXml/itemProps3.xml><?xml version="1.0" encoding="utf-8"?>
<ds:datastoreItem xmlns:ds="http://schemas.openxmlformats.org/officeDocument/2006/customXml" ds:itemID="{CDCB228A-55DF-4F62-A6F6-C994390D487D}"/>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Widescreen</PresentationFormat>
  <Paragraphs>34</Paragraphs>
  <Slides>15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Calibri</vt:lpstr>
      <vt:lpstr>Corben</vt:lpstr>
      <vt:lpstr>Arial</vt:lpstr>
      <vt:lpstr>office theme</vt:lpstr>
      <vt:lpstr>office theme</vt:lpstr>
      <vt:lpstr>office theme</vt:lpstr>
      <vt:lpstr>PowerPoint Presentation</vt:lpstr>
      <vt:lpstr>PowerPoint Presentation</vt:lpstr>
      <vt:lpstr>Brainstorm</vt:lpstr>
      <vt:lpstr>PowerPoint Presentation</vt:lpstr>
      <vt:lpstr>Brainstorm</vt:lpstr>
      <vt:lpstr>How do influences impact our relationships?</vt:lpstr>
      <vt:lpstr>What about the characteristics classified as "Would Be Nice" or "Does Not Matter"?</vt:lpstr>
      <vt:lpstr>Analyzing Influences</vt:lpstr>
      <vt:lpstr>PowerPoint Presentation</vt:lpstr>
      <vt:lpstr>Analyze the Influence</vt:lpstr>
      <vt:lpstr>Jennah came to school on the first day wearing her hijab. Students in her class did not understand the meaning of it and began making fun of her. </vt:lpstr>
      <vt:lpstr>Jennah came to school on the first day wearing her hijab. Students in her class did not understand the meaning of it and began making fun of her. Xavier, another student in the class stood up and told them to be quiet! They stated that a hijab is a head covering worn in Jennah’s religion. Xavier, asked his classmates how would they feel if someone made fun the cross they wear on a chain around their neck?  </vt:lpstr>
      <vt:lpstr>Ty was invited to see the new Marvel movie with his buddies but instead he went to his little brother’s basketball game to cheer him on like he promised.    </vt:lpstr>
      <vt:lpstr>During lunch at school one day Victoria was talking to her friends about a new video game she had been playing. Her friends were shocked and told her that it is so weird that she plays video games. They said she should do normal girl things instead.    </vt:lpstr>
      <vt:lpstr>Riley loves to paint and draw. They are very proud of their works, but doesn't like showing them off. Their friend Sarah is always giving high praise for their works and supported Riley’s decision when Riley decided to submit artwork to a contest.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Jamie</dc:creator>
  <cp:lastModifiedBy>Williams, Jamie</cp:lastModifiedBy>
  <cp:revision>1</cp:revision>
  <dcterms:created xsi:type="dcterms:W3CDTF">2021-06-02T22:54:09Z</dcterms:created>
  <dcterms:modified xsi:type="dcterms:W3CDTF">2021-10-27T16:02:28Z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0x01010089A46C15418DE74CA8ED88FD0FBD0565</vt:lpwstr>
  </property>
</Properties>
</file>